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8" r:id="rId1"/>
  </p:sldMasterIdLst>
  <p:notesMasterIdLst>
    <p:notesMasterId r:id="rId41"/>
  </p:notesMasterIdLst>
  <p:sldIdLst>
    <p:sldId id="256" r:id="rId2"/>
    <p:sldId id="257" r:id="rId3"/>
    <p:sldId id="258" r:id="rId4"/>
    <p:sldId id="259" r:id="rId5"/>
    <p:sldId id="260" r:id="rId6"/>
    <p:sldId id="278" r:id="rId7"/>
    <p:sldId id="277" r:id="rId8"/>
    <p:sldId id="269" r:id="rId9"/>
    <p:sldId id="261" r:id="rId10"/>
    <p:sldId id="264" r:id="rId11"/>
    <p:sldId id="265" r:id="rId12"/>
    <p:sldId id="262" r:id="rId13"/>
    <p:sldId id="263" r:id="rId14"/>
    <p:sldId id="266" r:id="rId15"/>
    <p:sldId id="294" r:id="rId16"/>
    <p:sldId id="270" r:id="rId17"/>
    <p:sldId id="271" r:id="rId18"/>
    <p:sldId id="272" r:id="rId19"/>
    <p:sldId id="273" r:id="rId20"/>
    <p:sldId id="274" r:id="rId21"/>
    <p:sldId id="275" r:id="rId22"/>
    <p:sldId id="276" r:id="rId23"/>
    <p:sldId id="279" r:id="rId24"/>
    <p:sldId id="280" r:id="rId25"/>
    <p:sldId id="283" r:id="rId26"/>
    <p:sldId id="285" r:id="rId27"/>
    <p:sldId id="282" r:id="rId28"/>
    <p:sldId id="267" r:id="rId29"/>
    <p:sldId id="268" r:id="rId30"/>
    <p:sldId id="284" r:id="rId31"/>
    <p:sldId id="296" r:id="rId32"/>
    <p:sldId id="291" r:id="rId33"/>
    <p:sldId id="281" r:id="rId34"/>
    <p:sldId id="287" r:id="rId35"/>
    <p:sldId id="288" r:id="rId36"/>
    <p:sldId id="290" r:id="rId37"/>
    <p:sldId id="292" r:id="rId38"/>
    <p:sldId id="293" r:id="rId39"/>
    <p:sldId id="295" r:id="rId40"/>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21" autoAdjust="0"/>
    <p:restoredTop sz="94660"/>
  </p:normalViewPr>
  <p:slideViewPr>
    <p:cSldViewPr snapToGrid="0">
      <p:cViewPr varScale="1">
        <p:scale>
          <a:sx n="114" d="100"/>
          <a:sy n="114" d="100"/>
        </p:scale>
        <p:origin x="300"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7C57B44-929C-46C4-81DE-0A5BE9284697}" type="doc">
      <dgm:prSet loTypeId="urn:microsoft.com/office/officeart/2005/8/layout/hChevron3" loCatId="process" qsTypeId="urn:microsoft.com/office/officeart/2005/8/quickstyle/simple1" qsCatId="simple" csTypeId="urn:microsoft.com/office/officeart/2005/8/colors/colorful2" csCatId="colorful" phldr="1"/>
      <dgm:spPr/>
      <dgm:t>
        <a:bodyPr/>
        <a:lstStyle/>
        <a:p>
          <a:endParaRPr lang="en-US"/>
        </a:p>
      </dgm:t>
    </dgm:pt>
    <dgm:pt modelId="{B8030B78-D738-480B-A382-B3073794B9DC}">
      <dgm:prSet/>
      <dgm:spPr/>
      <dgm:t>
        <a:bodyPr/>
        <a:lstStyle/>
        <a:p>
          <a:pPr>
            <a:defRPr b="1"/>
          </a:pPr>
          <a:r>
            <a:rPr lang="en-US"/>
            <a:t>The ECU Employee Wellness Institute (WI) provides participants with an opportunity to learn about personal and professional wellness.</a:t>
          </a:r>
        </a:p>
      </dgm:t>
    </dgm:pt>
    <dgm:pt modelId="{BB00C59A-475C-45D8-AD3D-00707B2BC1EE}" type="parTrans" cxnId="{2CE049AD-06BA-41C9-B528-2A1906B26C3A}">
      <dgm:prSet/>
      <dgm:spPr/>
      <dgm:t>
        <a:bodyPr/>
        <a:lstStyle/>
        <a:p>
          <a:endParaRPr lang="en-US"/>
        </a:p>
      </dgm:t>
    </dgm:pt>
    <dgm:pt modelId="{FAD8594B-23AD-4C0A-8298-18B1230C20D1}" type="sibTrans" cxnId="{2CE049AD-06BA-41C9-B528-2A1906B26C3A}">
      <dgm:prSet/>
      <dgm:spPr/>
      <dgm:t>
        <a:bodyPr/>
        <a:lstStyle/>
        <a:p>
          <a:endParaRPr lang="en-US"/>
        </a:p>
      </dgm:t>
    </dgm:pt>
    <dgm:pt modelId="{B81AD104-6DE6-41BE-BF3D-C6BD3180B4AF}">
      <dgm:prSet/>
      <dgm:spPr/>
      <dgm:t>
        <a:bodyPr/>
        <a:lstStyle/>
        <a:p>
          <a:pPr>
            <a:defRPr b="1"/>
          </a:pPr>
          <a:r>
            <a:rPr lang="en-US"/>
            <a:t>Benefits: </a:t>
          </a:r>
        </a:p>
      </dgm:t>
    </dgm:pt>
    <dgm:pt modelId="{26E55D17-FC88-4CCE-AD33-10FA32361AFC}" type="parTrans" cxnId="{B990E2AD-140D-4DF5-8DB7-06540EAD46CD}">
      <dgm:prSet/>
      <dgm:spPr/>
      <dgm:t>
        <a:bodyPr/>
        <a:lstStyle/>
        <a:p>
          <a:endParaRPr lang="en-US"/>
        </a:p>
      </dgm:t>
    </dgm:pt>
    <dgm:pt modelId="{948FE752-792C-4E53-810E-3ABC9B109D5A}" type="sibTrans" cxnId="{B990E2AD-140D-4DF5-8DB7-06540EAD46CD}">
      <dgm:prSet/>
      <dgm:spPr/>
      <dgm:t>
        <a:bodyPr/>
        <a:lstStyle/>
        <a:p>
          <a:endParaRPr lang="en-US"/>
        </a:p>
      </dgm:t>
    </dgm:pt>
    <dgm:pt modelId="{3C3371B6-F9D1-412B-9FD3-73CD7CE960F1}">
      <dgm:prSet/>
      <dgm:spPr/>
      <dgm:t>
        <a:bodyPr/>
        <a:lstStyle/>
        <a:p>
          <a:r>
            <a:rPr lang="en-US" dirty="0"/>
            <a:t>improved health, </a:t>
          </a:r>
        </a:p>
      </dgm:t>
    </dgm:pt>
    <dgm:pt modelId="{B73A787B-10D8-4DB6-874A-63593F5F0332}" type="parTrans" cxnId="{1CD7C49F-CA3A-4016-ADC1-E162962A0C3F}">
      <dgm:prSet/>
      <dgm:spPr/>
      <dgm:t>
        <a:bodyPr/>
        <a:lstStyle/>
        <a:p>
          <a:endParaRPr lang="en-US"/>
        </a:p>
      </dgm:t>
    </dgm:pt>
    <dgm:pt modelId="{62ED82D9-862F-43C9-A5CD-29530FF445D5}" type="sibTrans" cxnId="{1CD7C49F-CA3A-4016-ADC1-E162962A0C3F}">
      <dgm:prSet/>
      <dgm:spPr/>
      <dgm:t>
        <a:bodyPr/>
        <a:lstStyle/>
        <a:p>
          <a:endParaRPr lang="en-US"/>
        </a:p>
      </dgm:t>
    </dgm:pt>
    <dgm:pt modelId="{841E7337-6A0C-4C25-A4C7-681BDDA84D72}">
      <dgm:prSet/>
      <dgm:spPr/>
      <dgm:t>
        <a:bodyPr/>
        <a:lstStyle/>
        <a:p>
          <a:r>
            <a:rPr lang="en-US"/>
            <a:t>stress reduction techniques, </a:t>
          </a:r>
        </a:p>
      </dgm:t>
    </dgm:pt>
    <dgm:pt modelId="{FEDD3CE5-E143-480B-8988-B5C84E0CC68C}" type="parTrans" cxnId="{5F7B9A3B-224E-4B9A-9FFA-B606DC617089}">
      <dgm:prSet/>
      <dgm:spPr/>
      <dgm:t>
        <a:bodyPr/>
        <a:lstStyle/>
        <a:p>
          <a:endParaRPr lang="en-US"/>
        </a:p>
      </dgm:t>
    </dgm:pt>
    <dgm:pt modelId="{37C4F2E1-6FC6-49DF-BF9E-D2DDACCBE7E1}" type="sibTrans" cxnId="{5F7B9A3B-224E-4B9A-9FFA-B606DC617089}">
      <dgm:prSet/>
      <dgm:spPr/>
      <dgm:t>
        <a:bodyPr/>
        <a:lstStyle/>
        <a:p>
          <a:endParaRPr lang="en-US"/>
        </a:p>
      </dgm:t>
    </dgm:pt>
    <dgm:pt modelId="{E35EEBE9-72CE-41F7-84F2-FABAECBC72B2}">
      <dgm:prSet/>
      <dgm:spPr/>
      <dgm:t>
        <a:bodyPr/>
        <a:lstStyle/>
        <a:p>
          <a:r>
            <a:rPr lang="en-US"/>
            <a:t>financial management, </a:t>
          </a:r>
        </a:p>
      </dgm:t>
    </dgm:pt>
    <dgm:pt modelId="{B498D8CE-2E64-4A55-BCCD-F4F6182D01BF}" type="parTrans" cxnId="{6B6F61DE-00CF-4921-A775-E831DFE8BDAB}">
      <dgm:prSet/>
      <dgm:spPr/>
      <dgm:t>
        <a:bodyPr/>
        <a:lstStyle/>
        <a:p>
          <a:endParaRPr lang="en-US"/>
        </a:p>
      </dgm:t>
    </dgm:pt>
    <dgm:pt modelId="{22114101-59D4-4500-A54E-36C35B34063C}" type="sibTrans" cxnId="{6B6F61DE-00CF-4921-A775-E831DFE8BDAB}">
      <dgm:prSet/>
      <dgm:spPr/>
      <dgm:t>
        <a:bodyPr/>
        <a:lstStyle/>
        <a:p>
          <a:endParaRPr lang="en-US"/>
        </a:p>
      </dgm:t>
    </dgm:pt>
    <dgm:pt modelId="{EE8F335B-4E52-49F8-AFDB-303FCFA8CD54}">
      <dgm:prSet/>
      <dgm:spPr/>
      <dgm:t>
        <a:bodyPr/>
        <a:lstStyle/>
        <a:p>
          <a:r>
            <a:rPr lang="en-US"/>
            <a:t>exercise and fitness practice, </a:t>
          </a:r>
        </a:p>
      </dgm:t>
    </dgm:pt>
    <dgm:pt modelId="{838205FF-C828-422E-92BB-831C0EA1F4E5}" type="parTrans" cxnId="{E45B65C6-CA9E-4399-BB31-4A7F61699F6F}">
      <dgm:prSet/>
      <dgm:spPr/>
      <dgm:t>
        <a:bodyPr/>
        <a:lstStyle/>
        <a:p>
          <a:endParaRPr lang="en-US"/>
        </a:p>
      </dgm:t>
    </dgm:pt>
    <dgm:pt modelId="{2DE78ADE-5155-4D11-B556-5134A8DFB65F}" type="sibTrans" cxnId="{E45B65C6-CA9E-4399-BB31-4A7F61699F6F}">
      <dgm:prSet/>
      <dgm:spPr/>
      <dgm:t>
        <a:bodyPr/>
        <a:lstStyle/>
        <a:p>
          <a:endParaRPr lang="en-US"/>
        </a:p>
      </dgm:t>
    </dgm:pt>
    <dgm:pt modelId="{FAF844CF-4D65-48F2-9D8E-6A6B7F7FAEAF}">
      <dgm:prSet/>
      <dgm:spPr/>
      <dgm:t>
        <a:bodyPr/>
        <a:lstStyle/>
        <a:p>
          <a:r>
            <a:rPr lang="en-US"/>
            <a:t>heightened personal performance, </a:t>
          </a:r>
        </a:p>
      </dgm:t>
    </dgm:pt>
    <dgm:pt modelId="{3A8209B6-DEFF-480D-82AF-AA2647150611}" type="parTrans" cxnId="{63B2E4DA-6157-40E3-8C4F-9E4540314CB1}">
      <dgm:prSet/>
      <dgm:spPr/>
      <dgm:t>
        <a:bodyPr/>
        <a:lstStyle/>
        <a:p>
          <a:endParaRPr lang="en-US"/>
        </a:p>
      </dgm:t>
    </dgm:pt>
    <dgm:pt modelId="{0435D729-78B7-4EF6-A888-CFFC455A4385}" type="sibTrans" cxnId="{63B2E4DA-6157-40E3-8C4F-9E4540314CB1}">
      <dgm:prSet/>
      <dgm:spPr/>
      <dgm:t>
        <a:bodyPr/>
        <a:lstStyle/>
        <a:p>
          <a:endParaRPr lang="en-US"/>
        </a:p>
      </dgm:t>
    </dgm:pt>
    <dgm:pt modelId="{A84D570F-35BE-4A5E-BE80-2BEB4AF3A23B}">
      <dgm:prSet/>
      <dgm:spPr/>
      <dgm:t>
        <a:bodyPr/>
        <a:lstStyle/>
        <a:p>
          <a:r>
            <a:rPr lang="en-US"/>
            <a:t>reduced sick leave, reduced medical costs </a:t>
          </a:r>
        </a:p>
      </dgm:t>
    </dgm:pt>
    <dgm:pt modelId="{78510EC4-13BB-498D-B7CB-9C6119EFAF2D}" type="parTrans" cxnId="{01114ADD-DDC3-44E2-996F-96DDBFFD8E24}">
      <dgm:prSet/>
      <dgm:spPr/>
      <dgm:t>
        <a:bodyPr/>
        <a:lstStyle/>
        <a:p>
          <a:endParaRPr lang="en-US"/>
        </a:p>
      </dgm:t>
    </dgm:pt>
    <dgm:pt modelId="{35DFCB69-B2A7-4FBB-8AEF-98AEA0F1DBE8}" type="sibTrans" cxnId="{01114ADD-DDC3-44E2-996F-96DDBFFD8E24}">
      <dgm:prSet/>
      <dgm:spPr/>
      <dgm:t>
        <a:bodyPr/>
        <a:lstStyle/>
        <a:p>
          <a:endParaRPr lang="en-US"/>
        </a:p>
      </dgm:t>
    </dgm:pt>
    <dgm:pt modelId="{05F6D773-9C79-414E-B60B-117C1CC0DFE1}">
      <dgm:prSet/>
      <dgm:spPr/>
      <dgm:t>
        <a:bodyPr/>
        <a:lstStyle/>
        <a:p>
          <a:r>
            <a:rPr lang="en-US"/>
            <a:t>stronger interpersonal relationships. </a:t>
          </a:r>
        </a:p>
      </dgm:t>
    </dgm:pt>
    <dgm:pt modelId="{AE8ED317-27CC-4270-A076-B0E13257ECB4}" type="parTrans" cxnId="{A468C7D6-38BB-4C23-950E-34F6164342F4}">
      <dgm:prSet/>
      <dgm:spPr/>
      <dgm:t>
        <a:bodyPr/>
        <a:lstStyle/>
        <a:p>
          <a:endParaRPr lang="en-US"/>
        </a:p>
      </dgm:t>
    </dgm:pt>
    <dgm:pt modelId="{F51DC0ED-CC67-4268-972F-D2A3379D7D75}" type="sibTrans" cxnId="{A468C7D6-38BB-4C23-950E-34F6164342F4}">
      <dgm:prSet/>
      <dgm:spPr/>
      <dgm:t>
        <a:bodyPr/>
        <a:lstStyle/>
        <a:p>
          <a:endParaRPr lang="en-US"/>
        </a:p>
      </dgm:t>
    </dgm:pt>
    <dgm:pt modelId="{4337DB40-57B4-473C-B8E9-22F3B8135E24}">
      <dgm:prSet/>
      <dgm:spPr/>
      <dgm:t>
        <a:bodyPr/>
        <a:lstStyle/>
        <a:p>
          <a:pPr>
            <a:defRPr b="1"/>
          </a:pPr>
          <a:r>
            <a:rPr lang="en-US"/>
            <a:t>The Institute is open to all University Staff and Faculty.</a:t>
          </a:r>
        </a:p>
      </dgm:t>
    </dgm:pt>
    <dgm:pt modelId="{06DCE905-DF14-43CA-8192-B5CD539DCF14}" type="parTrans" cxnId="{EBE727D7-538D-402C-85E8-28106F4AD3E0}">
      <dgm:prSet/>
      <dgm:spPr/>
      <dgm:t>
        <a:bodyPr/>
        <a:lstStyle/>
        <a:p>
          <a:endParaRPr lang="en-US"/>
        </a:p>
      </dgm:t>
    </dgm:pt>
    <dgm:pt modelId="{B3216396-6649-452F-9C79-EBDC969C5D8B}" type="sibTrans" cxnId="{EBE727D7-538D-402C-85E8-28106F4AD3E0}">
      <dgm:prSet/>
      <dgm:spPr/>
      <dgm:t>
        <a:bodyPr/>
        <a:lstStyle/>
        <a:p>
          <a:endParaRPr lang="en-US"/>
        </a:p>
      </dgm:t>
    </dgm:pt>
    <dgm:pt modelId="{0FC365FF-826F-4C7B-9A95-231D5E14938B}" type="pres">
      <dgm:prSet presAssocID="{17C57B44-929C-46C4-81DE-0A5BE9284697}" presName="Name0" presStyleCnt="0">
        <dgm:presLayoutVars>
          <dgm:dir/>
          <dgm:resizeHandles val="exact"/>
        </dgm:presLayoutVars>
      </dgm:prSet>
      <dgm:spPr/>
    </dgm:pt>
    <dgm:pt modelId="{3F78B11B-0D45-4835-8933-7B31E63A9E13}" type="pres">
      <dgm:prSet presAssocID="{B8030B78-D738-480B-A382-B3073794B9DC}" presName="parAndChTx" presStyleLbl="node1" presStyleIdx="0" presStyleCnt="3">
        <dgm:presLayoutVars>
          <dgm:bulletEnabled val="1"/>
        </dgm:presLayoutVars>
      </dgm:prSet>
      <dgm:spPr/>
    </dgm:pt>
    <dgm:pt modelId="{D1024830-FB9E-4839-8D17-11C4D1C247B6}" type="pres">
      <dgm:prSet presAssocID="{FAD8594B-23AD-4C0A-8298-18B1230C20D1}" presName="parAndChSpace" presStyleCnt="0"/>
      <dgm:spPr/>
    </dgm:pt>
    <dgm:pt modelId="{1528172A-07D9-4C5D-B0DF-E281BFFBB0E8}" type="pres">
      <dgm:prSet presAssocID="{B81AD104-6DE6-41BE-BF3D-C6BD3180B4AF}" presName="parAndChTx" presStyleLbl="node1" presStyleIdx="1" presStyleCnt="3">
        <dgm:presLayoutVars>
          <dgm:bulletEnabled val="1"/>
        </dgm:presLayoutVars>
      </dgm:prSet>
      <dgm:spPr/>
    </dgm:pt>
    <dgm:pt modelId="{533081B6-33E5-4447-9AAB-74BA16C9A5A3}" type="pres">
      <dgm:prSet presAssocID="{948FE752-792C-4E53-810E-3ABC9B109D5A}" presName="parAndChSpace" presStyleCnt="0"/>
      <dgm:spPr/>
    </dgm:pt>
    <dgm:pt modelId="{C3D8B725-0C2D-4DD8-892A-B3EB11F42D6C}" type="pres">
      <dgm:prSet presAssocID="{4337DB40-57B4-473C-B8E9-22F3B8135E24}" presName="parAndChTx" presStyleLbl="node1" presStyleIdx="2" presStyleCnt="3">
        <dgm:presLayoutVars>
          <dgm:bulletEnabled val="1"/>
        </dgm:presLayoutVars>
      </dgm:prSet>
      <dgm:spPr/>
    </dgm:pt>
  </dgm:ptLst>
  <dgm:cxnLst>
    <dgm:cxn modelId="{4FD04506-6F65-4D22-A2C9-7A75556F7EF7}" type="presOf" srcId="{EE8F335B-4E52-49F8-AFDB-303FCFA8CD54}" destId="{1528172A-07D9-4C5D-B0DF-E281BFFBB0E8}" srcOrd="0" destOrd="4" presId="urn:microsoft.com/office/officeart/2005/8/layout/hChevron3"/>
    <dgm:cxn modelId="{5F7B9A3B-224E-4B9A-9FFA-B606DC617089}" srcId="{B81AD104-6DE6-41BE-BF3D-C6BD3180B4AF}" destId="{841E7337-6A0C-4C25-A4C7-681BDDA84D72}" srcOrd="1" destOrd="0" parTransId="{FEDD3CE5-E143-480B-8988-B5C84E0CC68C}" sibTransId="{37C4F2E1-6FC6-49DF-BF9E-D2DDACCBE7E1}"/>
    <dgm:cxn modelId="{60C82E41-8646-4B54-8BE3-E1AF99AAC762}" type="presOf" srcId="{841E7337-6A0C-4C25-A4C7-681BDDA84D72}" destId="{1528172A-07D9-4C5D-B0DF-E281BFFBB0E8}" srcOrd="0" destOrd="2" presId="urn:microsoft.com/office/officeart/2005/8/layout/hChevron3"/>
    <dgm:cxn modelId="{2FA5CB42-E591-4627-9C04-B64D44F98914}" type="presOf" srcId="{4337DB40-57B4-473C-B8E9-22F3B8135E24}" destId="{C3D8B725-0C2D-4DD8-892A-B3EB11F42D6C}" srcOrd="0" destOrd="0" presId="urn:microsoft.com/office/officeart/2005/8/layout/hChevron3"/>
    <dgm:cxn modelId="{9AE9D476-8A51-448A-90F9-8919E40EB526}" type="presOf" srcId="{17C57B44-929C-46C4-81DE-0A5BE9284697}" destId="{0FC365FF-826F-4C7B-9A95-231D5E14938B}" srcOrd="0" destOrd="0" presId="urn:microsoft.com/office/officeart/2005/8/layout/hChevron3"/>
    <dgm:cxn modelId="{8DB29F80-D691-4962-A232-EEA5CC49D63B}" type="presOf" srcId="{B81AD104-6DE6-41BE-BF3D-C6BD3180B4AF}" destId="{1528172A-07D9-4C5D-B0DF-E281BFFBB0E8}" srcOrd="0" destOrd="0" presId="urn:microsoft.com/office/officeart/2005/8/layout/hChevron3"/>
    <dgm:cxn modelId="{A110228E-1346-4924-9281-4D3D5EECBDD2}" type="presOf" srcId="{E35EEBE9-72CE-41F7-84F2-FABAECBC72B2}" destId="{1528172A-07D9-4C5D-B0DF-E281BFFBB0E8}" srcOrd="0" destOrd="3" presId="urn:microsoft.com/office/officeart/2005/8/layout/hChevron3"/>
    <dgm:cxn modelId="{E05CB99A-61B9-42A4-B413-8A587BB37E07}" type="presOf" srcId="{B8030B78-D738-480B-A382-B3073794B9DC}" destId="{3F78B11B-0D45-4835-8933-7B31E63A9E13}" srcOrd="0" destOrd="0" presId="urn:microsoft.com/office/officeart/2005/8/layout/hChevron3"/>
    <dgm:cxn modelId="{1CD7C49F-CA3A-4016-ADC1-E162962A0C3F}" srcId="{B81AD104-6DE6-41BE-BF3D-C6BD3180B4AF}" destId="{3C3371B6-F9D1-412B-9FD3-73CD7CE960F1}" srcOrd="0" destOrd="0" parTransId="{B73A787B-10D8-4DB6-874A-63593F5F0332}" sibTransId="{62ED82D9-862F-43C9-A5CD-29530FF445D5}"/>
    <dgm:cxn modelId="{2CE049AD-06BA-41C9-B528-2A1906B26C3A}" srcId="{17C57B44-929C-46C4-81DE-0A5BE9284697}" destId="{B8030B78-D738-480B-A382-B3073794B9DC}" srcOrd="0" destOrd="0" parTransId="{BB00C59A-475C-45D8-AD3D-00707B2BC1EE}" sibTransId="{FAD8594B-23AD-4C0A-8298-18B1230C20D1}"/>
    <dgm:cxn modelId="{B990E2AD-140D-4DF5-8DB7-06540EAD46CD}" srcId="{17C57B44-929C-46C4-81DE-0A5BE9284697}" destId="{B81AD104-6DE6-41BE-BF3D-C6BD3180B4AF}" srcOrd="1" destOrd="0" parTransId="{26E55D17-FC88-4CCE-AD33-10FA32361AFC}" sibTransId="{948FE752-792C-4E53-810E-3ABC9B109D5A}"/>
    <dgm:cxn modelId="{E45B65C6-CA9E-4399-BB31-4A7F61699F6F}" srcId="{B81AD104-6DE6-41BE-BF3D-C6BD3180B4AF}" destId="{EE8F335B-4E52-49F8-AFDB-303FCFA8CD54}" srcOrd="3" destOrd="0" parTransId="{838205FF-C828-422E-92BB-831C0EA1F4E5}" sibTransId="{2DE78ADE-5155-4D11-B556-5134A8DFB65F}"/>
    <dgm:cxn modelId="{A1B8EDCB-0093-46D4-A370-96498D0CD543}" type="presOf" srcId="{A84D570F-35BE-4A5E-BE80-2BEB4AF3A23B}" destId="{1528172A-07D9-4C5D-B0DF-E281BFFBB0E8}" srcOrd="0" destOrd="6" presId="urn:microsoft.com/office/officeart/2005/8/layout/hChevron3"/>
    <dgm:cxn modelId="{CD6CA4CF-38D3-4102-8DA8-68CD42496F73}" type="presOf" srcId="{3C3371B6-F9D1-412B-9FD3-73CD7CE960F1}" destId="{1528172A-07D9-4C5D-B0DF-E281BFFBB0E8}" srcOrd="0" destOrd="1" presId="urn:microsoft.com/office/officeart/2005/8/layout/hChevron3"/>
    <dgm:cxn modelId="{3BF1D8CF-E393-4CAC-8513-32B100BC7B58}" type="presOf" srcId="{FAF844CF-4D65-48F2-9D8E-6A6B7F7FAEAF}" destId="{1528172A-07D9-4C5D-B0DF-E281BFFBB0E8}" srcOrd="0" destOrd="5" presId="urn:microsoft.com/office/officeart/2005/8/layout/hChevron3"/>
    <dgm:cxn modelId="{A468C7D6-38BB-4C23-950E-34F6164342F4}" srcId="{B81AD104-6DE6-41BE-BF3D-C6BD3180B4AF}" destId="{05F6D773-9C79-414E-B60B-117C1CC0DFE1}" srcOrd="6" destOrd="0" parTransId="{AE8ED317-27CC-4270-A076-B0E13257ECB4}" sibTransId="{F51DC0ED-CC67-4268-972F-D2A3379D7D75}"/>
    <dgm:cxn modelId="{EBE727D7-538D-402C-85E8-28106F4AD3E0}" srcId="{17C57B44-929C-46C4-81DE-0A5BE9284697}" destId="{4337DB40-57B4-473C-B8E9-22F3B8135E24}" srcOrd="2" destOrd="0" parTransId="{06DCE905-DF14-43CA-8192-B5CD539DCF14}" sibTransId="{B3216396-6649-452F-9C79-EBDC969C5D8B}"/>
    <dgm:cxn modelId="{63B2E4DA-6157-40E3-8C4F-9E4540314CB1}" srcId="{B81AD104-6DE6-41BE-BF3D-C6BD3180B4AF}" destId="{FAF844CF-4D65-48F2-9D8E-6A6B7F7FAEAF}" srcOrd="4" destOrd="0" parTransId="{3A8209B6-DEFF-480D-82AF-AA2647150611}" sibTransId="{0435D729-78B7-4EF6-A888-CFFC455A4385}"/>
    <dgm:cxn modelId="{01114ADD-DDC3-44E2-996F-96DDBFFD8E24}" srcId="{B81AD104-6DE6-41BE-BF3D-C6BD3180B4AF}" destId="{A84D570F-35BE-4A5E-BE80-2BEB4AF3A23B}" srcOrd="5" destOrd="0" parTransId="{78510EC4-13BB-498D-B7CB-9C6119EFAF2D}" sibTransId="{35DFCB69-B2A7-4FBB-8AEF-98AEA0F1DBE8}"/>
    <dgm:cxn modelId="{6B6F61DE-00CF-4921-A775-E831DFE8BDAB}" srcId="{B81AD104-6DE6-41BE-BF3D-C6BD3180B4AF}" destId="{E35EEBE9-72CE-41F7-84F2-FABAECBC72B2}" srcOrd="2" destOrd="0" parTransId="{B498D8CE-2E64-4A55-BCCD-F4F6182D01BF}" sibTransId="{22114101-59D4-4500-A54E-36C35B34063C}"/>
    <dgm:cxn modelId="{E86E69E7-15BA-46E9-A2E7-1DA682C4C29D}" type="presOf" srcId="{05F6D773-9C79-414E-B60B-117C1CC0DFE1}" destId="{1528172A-07D9-4C5D-B0DF-E281BFFBB0E8}" srcOrd="0" destOrd="7" presId="urn:microsoft.com/office/officeart/2005/8/layout/hChevron3"/>
    <dgm:cxn modelId="{BD8F5F6C-8446-44BA-8FF0-32635B2764DD}" type="presParOf" srcId="{0FC365FF-826F-4C7B-9A95-231D5E14938B}" destId="{3F78B11B-0D45-4835-8933-7B31E63A9E13}" srcOrd="0" destOrd="0" presId="urn:microsoft.com/office/officeart/2005/8/layout/hChevron3"/>
    <dgm:cxn modelId="{C6E81D3D-4A03-4D0B-BA91-07A9DCA84887}" type="presParOf" srcId="{0FC365FF-826F-4C7B-9A95-231D5E14938B}" destId="{D1024830-FB9E-4839-8D17-11C4D1C247B6}" srcOrd="1" destOrd="0" presId="urn:microsoft.com/office/officeart/2005/8/layout/hChevron3"/>
    <dgm:cxn modelId="{E293D84D-774D-4FF1-8E96-4EE86613063A}" type="presParOf" srcId="{0FC365FF-826F-4C7B-9A95-231D5E14938B}" destId="{1528172A-07D9-4C5D-B0DF-E281BFFBB0E8}" srcOrd="2" destOrd="0" presId="urn:microsoft.com/office/officeart/2005/8/layout/hChevron3"/>
    <dgm:cxn modelId="{F8EED09D-AB84-409B-B703-B8034541EE69}" type="presParOf" srcId="{0FC365FF-826F-4C7B-9A95-231D5E14938B}" destId="{533081B6-33E5-4447-9AAB-74BA16C9A5A3}" srcOrd="3" destOrd="0" presId="urn:microsoft.com/office/officeart/2005/8/layout/hChevron3"/>
    <dgm:cxn modelId="{0B75234C-6278-41E1-A2DD-CC9BD12838D4}" type="presParOf" srcId="{0FC365FF-826F-4C7B-9A95-231D5E14938B}" destId="{C3D8B725-0C2D-4DD8-892A-B3EB11F42D6C}" srcOrd="4"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F78B11B-0D45-4835-8933-7B31E63A9E13}">
      <dsp:nvSpPr>
        <dsp:cNvPr id="0" name=""/>
        <dsp:cNvSpPr/>
      </dsp:nvSpPr>
      <dsp:spPr>
        <a:xfrm>
          <a:off x="4725" y="146651"/>
          <a:ext cx="4132412" cy="3305930"/>
        </a:xfrm>
        <a:prstGeom prst="homePlate">
          <a:avLst>
            <a:gd name="adj" fmla="val 25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5782" tIns="48260" rIns="583129" bIns="48260" numCol="1" spcCol="1270" anchor="ctr" anchorCtr="0">
          <a:noAutofit/>
        </a:bodyPr>
        <a:lstStyle/>
        <a:p>
          <a:pPr marL="0" lvl="0" indent="0" algn="ctr" defTabSz="844550">
            <a:lnSpc>
              <a:spcPct val="90000"/>
            </a:lnSpc>
            <a:spcBef>
              <a:spcPct val="0"/>
            </a:spcBef>
            <a:spcAft>
              <a:spcPct val="35000"/>
            </a:spcAft>
            <a:buNone/>
            <a:defRPr b="1"/>
          </a:pPr>
          <a:r>
            <a:rPr lang="en-US" sz="1900" kern="1200"/>
            <a:t>The ECU Employee Wellness Institute (WI) provides participants with an opportunity to learn about personal and professional wellness.</a:t>
          </a:r>
        </a:p>
      </dsp:txBody>
      <dsp:txXfrm>
        <a:off x="4725" y="146651"/>
        <a:ext cx="3719171" cy="3305930"/>
      </dsp:txXfrm>
    </dsp:sp>
    <dsp:sp modelId="{1528172A-07D9-4C5D-B0DF-E281BFFBB0E8}">
      <dsp:nvSpPr>
        <dsp:cNvPr id="0" name=""/>
        <dsp:cNvSpPr/>
      </dsp:nvSpPr>
      <dsp:spPr>
        <a:xfrm>
          <a:off x="3310656" y="146651"/>
          <a:ext cx="4132412" cy="3305930"/>
        </a:xfrm>
        <a:prstGeom prst="chevron">
          <a:avLst>
            <a:gd name="adj" fmla="val 25000"/>
          </a:avLst>
        </a:prstGeom>
        <a:solidFill>
          <a:schemeClr val="accent2">
            <a:hueOff val="-2568233"/>
            <a:satOff val="4098"/>
            <a:lumOff val="-883"/>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5782" tIns="48260" rIns="145782" bIns="48260" numCol="1" spcCol="1270" anchor="t" anchorCtr="0">
          <a:noAutofit/>
        </a:bodyPr>
        <a:lstStyle/>
        <a:p>
          <a:pPr marL="0" lvl="0" indent="0" algn="l" defTabSz="844550">
            <a:lnSpc>
              <a:spcPct val="90000"/>
            </a:lnSpc>
            <a:spcBef>
              <a:spcPct val="0"/>
            </a:spcBef>
            <a:spcAft>
              <a:spcPct val="35000"/>
            </a:spcAft>
            <a:buNone/>
            <a:defRPr b="1"/>
          </a:pPr>
          <a:r>
            <a:rPr lang="en-US" sz="1900" kern="1200"/>
            <a:t>Benefits: </a:t>
          </a:r>
        </a:p>
        <a:p>
          <a:pPr marL="114300" lvl="1" indent="-114300" algn="l" defTabSz="666750">
            <a:lnSpc>
              <a:spcPct val="90000"/>
            </a:lnSpc>
            <a:spcBef>
              <a:spcPct val="0"/>
            </a:spcBef>
            <a:spcAft>
              <a:spcPct val="15000"/>
            </a:spcAft>
            <a:buChar char="•"/>
          </a:pPr>
          <a:r>
            <a:rPr lang="en-US" sz="1500" kern="1200" dirty="0"/>
            <a:t>improved health, </a:t>
          </a:r>
        </a:p>
        <a:p>
          <a:pPr marL="114300" lvl="1" indent="-114300" algn="l" defTabSz="666750">
            <a:lnSpc>
              <a:spcPct val="90000"/>
            </a:lnSpc>
            <a:spcBef>
              <a:spcPct val="0"/>
            </a:spcBef>
            <a:spcAft>
              <a:spcPct val="15000"/>
            </a:spcAft>
            <a:buChar char="•"/>
          </a:pPr>
          <a:r>
            <a:rPr lang="en-US" sz="1500" kern="1200"/>
            <a:t>stress reduction techniques, </a:t>
          </a:r>
        </a:p>
        <a:p>
          <a:pPr marL="114300" lvl="1" indent="-114300" algn="l" defTabSz="666750">
            <a:lnSpc>
              <a:spcPct val="90000"/>
            </a:lnSpc>
            <a:spcBef>
              <a:spcPct val="0"/>
            </a:spcBef>
            <a:spcAft>
              <a:spcPct val="15000"/>
            </a:spcAft>
            <a:buChar char="•"/>
          </a:pPr>
          <a:r>
            <a:rPr lang="en-US" sz="1500" kern="1200"/>
            <a:t>financial management, </a:t>
          </a:r>
        </a:p>
        <a:p>
          <a:pPr marL="114300" lvl="1" indent="-114300" algn="l" defTabSz="666750">
            <a:lnSpc>
              <a:spcPct val="90000"/>
            </a:lnSpc>
            <a:spcBef>
              <a:spcPct val="0"/>
            </a:spcBef>
            <a:spcAft>
              <a:spcPct val="15000"/>
            </a:spcAft>
            <a:buChar char="•"/>
          </a:pPr>
          <a:r>
            <a:rPr lang="en-US" sz="1500" kern="1200"/>
            <a:t>exercise and fitness practice, </a:t>
          </a:r>
        </a:p>
        <a:p>
          <a:pPr marL="114300" lvl="1" indent="-114300" algn="l" defTabSz="666750">
            <a:lnSpc>
              <a:spcPct val="90000"/>
            </a:lnSpc>
            <a:spcBef>
              <a:spcPct val="0"/>
            </a:spcBef>
            <a:spcAft>
              <a:spcPct val="15000"/>
            </a:spcAft>
            <a:buChar char="•"/>
          </a:pPr>
          <a:r>
            <a:rPr lang="en-US" sz="1500" kern="1200"/>
            <a:t>heightened personal performance, </a:t>
          </a:r>
        </a:p>
        <a:p>
          <a:pPr marL="114300" lvl="1" indent="-114300" algn="l" defTabSz="666750">
            <a:lnSpc>
              <a:spcPct val="90000"/>
            </a:lnSpc>
            <a:spcBef>
              <a:spcPct val="0"/>
            </a:spcBef>
            <a:spcAft>
              <a:spcPct val="15000"/>
            </a:spcAft>
            <a:buChar char="•"/>
          </a:pPr>
          <a:r>
            <a:rPr lang="en-US" sz="1500" kern="1200"/>
            <a:t>reduced sick leave, reduced medical costs </a:t>
          </a:r>
        </a:p>
        <a:p>
          <a:pPr marL="114300" lvl="1" indent="-114300" algn="l" defTabSz="666750">
            <a:lnSpc>
              <a:spcPct val="90000"/>
            </a:lnSpc>
            <a:spcBef>
              <a:spcPct val="0"/>
            </a:spcBef>
            <a:spcAft>
              <a:spcPct val="15000"/>
            </a:spcAft>
            <a:buChar char="•"/>
          </a:pPr>
          <a:r>
            <a:rPr lang="en-US" sz="1500" kern="1200"/>
            <a:t>stronger interpersonal relationships. </a:t>
          </a:r>
        </a:p>
      </dsp:txBody>
      <dsp:txXfrm>
        <a:off x="4137139" y="146651"/>
        <a:ext cx="2479447" cy="3305930"/>
      </dsp:txXfrm>
    </dsp:sp>
    <dsp:sp modelId="{C3D8B725-0C2D-4DD8-892A-B3EB11F42D6C}">
      <dsp:nvSpPr>
        <dsp:cNvPr id="0" name=""/>
        <dsp:cNvSpPr/>
      </dsp:nvSpPr>
      <dsp:spPr>
        <a:xfrm>
          <a:off x="6616586" y="146651"/>
          <a:ext cx="4132412" cy="3305930"/>
        </a:xfrm>
        <a:prstGeom prst="chevron">
          <a:avLst>
            <a:gd name="adj" fmla="val 25000"/>
          </a:avLst>
        </a:prstGeom>
        <a:solidFill>
          <a:schemeClr val="accent2">
            <a:hueOff val="-5136466"/>
            <a:satOff val="8196"/>
            <a:lumOff val="-1765"/>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5782" tIns="48260" rIns="145782" bIns="48260" numCol="1" spcCol="1270" anchor="ctr" anchorCtr="0">
          <a:noAutofit/>
        </a:bodyPr>
        <a:lstStyle/>
        <a:p>
          <a:pPr marL="0" lvl="0" indent="0" algn="ctr" defTabSz="844550">
            <a:lnSpc>
              <a:spcPct val="90000"/>
            </a:lnSpc>
            <a:spcBef>
              <a:spcPct val="0"/>
            </a:spcBef>
            <a:spcAft>
              <a:spcPct val="35000"/>
            </a:spcAft>
            <a:buNone/>
            <a:defRPr b="1"/>
          </a:pPr>
          <a:r>
            <a:rPr lang="en-US" sz="1900" kern="1200"/>
            <a:t>The Institute is open to all University Staff and Faculty.</a:t>
          </a:r>
        </a:p>
      </dsp:txBody>
      <dsp:txXfrm>
        <a:off x="7443069" y="146651"/>
        <a:ext cx="2479447" cy="3305930"/>
      </dsp:txXfrm>
    </dsp:sp>
  </dsp:spTree>
</dsp:drawing>
</file>

<file path=ppt/diagrams/layout1.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82DB42F3-D225-4186-A533-ED2D9AC0EDC8}" type="datetimeFigureOut">
              <a:rPr lang="en-US" smtClean="0"/>
              <a:t>1/28/2021</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8D17BB1E-9AAC-47AB-87E1-C83BAD1B9994}" type="slidenum">
              <a:rPr lang="en-US" smtClean="0"/>
              <a:t>‹#›</a:t>
            </a:fld>
            <a:endParaRPr lang="en-US"/>
          </a:p>
        </p:txBody>
      </p:sp>
    </p:spTree>
    <p:extLst>
      <p:ext uri="{BB962C8B-B14F-4D97-AF65-F5344CB8AC3E}">
        <p14:creationId xmlns:p14="http://schemas.microsoft.com/office/powerpoint/2010/main" val="2509889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D17BB1E-9AAC-47AB-87E1-C83BAD1B9994}" type="slidenum">
              <a:rPr lang="en-US" smtClean="0"/>
              <a:t>1</a:t>
            </a:fld>
            <a:endParaRPr lang="en-US"/>
          </a:p>
        </p:txBody>
      </p:sp>
    </p:spTree>
    <p:extLst>
      <p:ext uri="{BB962C8B-B14F-4D97-AF65-F5344CB8AC3E}">
        <p14:creationId xmlns:p14="http://schemas.microsoft.com/office/powerpoint/2010/main" val="32757864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D17BB1E-9AAC-47AB-87E1-C83BAD1B9994}" type="slidenum">
              <a:rPr lang="en-US" smtClean="0"/>
              <a:t>10</a:t>
            </a:fld>
            <a:endParaRPr lang="en-US"/>
          </a:p>
        </p:txBody>
      </p:sp>
    </p:spTree>
    <p:extLst>
      <p:ext uri="{BB962C8B-B14F-4D97-AF65-F5344CB8AC3E}">
        <p14:creationId xmlns:p14="http://schemas.microsoft.com/office/powerpoint/2010/main" val="9144212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D17BB1E-9AAC-47AB-87E1-C83BAD1B9994}" type="slidenum">
              <a:rPr lang="en-US" smtClean="0"/>
              <a:t>11</a:t>
            </a:fld>
            <a:endParaRPr lang="en-US"/>
          </a:p>
        </p:txBody>
      </p:sp>
    </p:spTree>
    <p:extLst>
      <p:ext uri="{BB962C8B-B14F-4D97-AF65-F5344CB8AC3E}">
        <p14:creationId xmlns:p14="http://schemas.microsoft.com/office/powerpoint/2010/main" val="40085413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D17BB1E-9AAC-47AB-87E1-C83BAD1B9994}" type="slidenum">
              <a:rPr lang="en-US" smtClean="0"/>
              <a:t>12</a:t>
            </a:fld>
            <a:endParaRPr lang="en-US"/>
          </a:p>
        </p:txBody>
      </p:sp>
    </p:spTree>
    <p:extLst>
      <p:ext uri="{BB962C8B-B14F-4D97-AF65-F5344CB8AC3E}">
        <p14:creationId xmlns:p14="http://schemas.microsoft.com/office/powerpoint/2010/main" val="24249677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D17BB1E-9AAC-47AB-87E1-C83BAD1B9994}" type="slidenum">
              <a:rPr lang="en-US" smtClean="0"/>
              <a:t>13</a:t>
            </a:fld>
            <a:endParaRPr lang="en-US"/>
          </a:p>
        </p:txBody>
      </p:sp>
    </p:spTree>
    <p:extLst>
      <p:ext uri="{BB962C8B-B14F-4D97-AF65-F5344CB8AC3E}">
        <p14:creationId xmlns:p14="http://schemas.microsoft.com/office/powerpoint/2010/main" val="25364368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D17BB1E-9AAC-47AB-87E1-C83BAD1B9994}" type="slidenum">
              <a:rPr lang="en-US" smtClean="0"/>
              <a:t>14</a:t>
            </a:fld>
            <a:endParaRPr lang="en-US"/>
          </a:p>
        </p:txBody>
      </p:sp>
    </p:spTree>
    <p:extLst>
      <p:ext uri="{BB962C8B-B14F-4D97-AF65-F5344CB8AC3E}">
        <p14:creationId xmlns:p14="http://schemas.microsoft.com/office/powerpoint/2010/main" val="23075394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D17BB1E-9AAC-47AB-87E1-C83BAD1B9994}" type="slidenum">
              <a:rPr lang="en-US" smtClean="0"/>
              <a:t>15</a:t>
            </a:fld>
            <a:endParaRPr lang="en-US"/>
          </a:p>
        </p:txBody>
      </p:sp>
    </p:spTree>
    <p:extLst>
      <p:ext uri="{BB962C8B-B14F-4D97-AF65-F5344CB8AC3E}">
        <p14:creationId xmlns:p14="http://schemas.microsoft.com/office/powerpoint/2010/main" val="20885114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D17BB1E-9AAC-47AB-87E1-C83BAD1B9994}" type="slidenum">
              <a:rPr lang="en-US" smtClean="0"/>
              <a:t>16</a:t>
            </a:fld>
            <a:endParaRPr lang="en-US"/>
          </a:p>
        </p:txBody>
      </p:sp>
    </p:spTree>
    <p:extLst>
      <p:ext uri="{BB962C8B-B14F-4D97-AF65-F5344CB8AC3E}">
        <p14:creationId xmlns:p14="http://schemas.microsoft.com/office/powerpoint/2010/main" val="36435927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D17BB1E-9AAC-47AB-87E1-C83BAD1B9994}" type="slidenum">
              <a:rPr lang="en-US" smtClean="0"/>
              <a:t>17</a:t>
            </a:fld>
            <a:endParaRPr lang="en-US"/>
          </a:p>
        </p:txBody>
      </p:sp>
    </p:spTree>
    <p:extLst>
      <p:ext uri="{BB962C8B-B14F-4D97-AF65-F5344CB8AC3E}">
        <p14:creationId xmlns:p14="http://schemas.microsoft.com/office/powerpoint/2010/main" val="21414587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D17BB1E-9AAC-47AB-87E1-C83BAD1B9994}" type="slidenum">
              <a:rPr lang="en-US" smtClean="0"/>
              <a:t>18</a:t>
            </a:fld>
            <a:endParaRPr lang="en-US"/>
          </a:p>
        </p:txBody>
      </p:sp>
    </p:spTree>
    <p:extLst>
      <p:ext uri="{BB962C8B-B14F-4D97-AF65-F5344CB8AC3E}">
        <p14:creationId xmlns:p14="http://schemas.microsoft.com/office/powerpoint/2010/main" val="8174493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D17BB1E-9AAC-47AB-87E1-C83BAD1B9994}" type="slidenum">
              <a:rPr lang="en-US" smtClean="0"/>
              <a:t>19</a:t>
            </a:fld>
            <a:endParaRPr lang="en-US"/>
          </a:p>
        </p:txBody>
      </p:sp>
    </p:spTree>
    <p:extLst>
      <p:ext uri="{BB962C8B-B14F-4D97-AF65-F5344CB8AC3E}">
        <p14:creationId xmlns:p14="http://schemas.microsoft.com/office/powerpoint/2010/main" val="16229687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D17BB1E-9AAC-47AB-87E1-C83BAD1B9994}" type="slidenum">
              <a:rPr lang="en-US" smtClean="0"/>
              <a:t>2</a:t>
            </a:fld>
            <a:endParaRPr lang="en-US"/>
          </a:p>
        </p:txBody>
      </p:sp>
    </p:spTree>
    <p:extLst>
      <p:ext uri="{BB962C8B-B14F-4D97-AF65-F5344CB8AC3E}">
        <p14:creationId xmlns:p14="http://schemas.microsoft.com/office/powerpoint/2010/main" val="18471072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D17BB1E-9AAC-47AB-87E1-C83BAD1B9994}" type="slidenum">
              <a:rPr lang="en-US" smtClean="0"/>
              <a:t>20</a:t>
            </a:fld>
            <a:endParaRPr lang="en-US"/>
          </a:p>
        </p:txBody>
      </p:sp>
    </p:spTree>
    <p:extLst>
      <p:ext uri="{BB962C8B-B14F-4D97-AF65-F5344CB8AC3E}">
        <p14:creationId xmlns:p14="http://schemas.microsoft.com/office/powerpoint/2010/main" val="276947412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D17BB1E-9AAC-47AB-87E1-C83BAD1B9994}" type="slidenum">
              <a:rPr lang="en-US" smtClean="0"/>
              <a:t>21</a:t>
            </a:fld>
            <a:endParaRPr lang="en-US"/>
          </a:p>
        </p:txBody>
      </p:sp>
    </p:spTree>
    <p:extLst>
      <p:ext uri="{BB962C8B-B14F-4D97-AF65-F5344CB8AC3E}">
        <p14:creationId xmlns:p14="http://schemas.microsoft.com/office/powerpoint/2010/main" val="16683322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D17BB1E-9AAC-47AB-87E1-C83BAD1B9994}" type="slidenum">
              <a:rPr lang="en-US" smtClean="0"/>
              <a:t>22</a:t>
            </a:fld>
            <a:endParaRPr lang="en-US"/>
          </a:p>
        </p:txBody>
      </p:sp>
    </p:spTree>
    <p:extLst>
      <p:ext uri="{BB962C8B-B14F-4D97-AF65-F5344CB8AC3E}">
        <p14:creationId xmlns:p14="http://schemas.microsoft.com/office/powerpoint/2010/main" val="121805582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D17BB1E-9AAC-47AB-87E1-C83BAD1B9994}" type="slidenum">
              <a:rPr lang="en-US" smtClean="0"/>
              <a:t>23</a:t>
            </a:fld>
            <a:endParaRPr lang="en-US"/>
          </a:p>
        </p:txBody>
      </p:sp>
    </p:spTree>
    <p:extLst>
      <p:ext uri="{BB962C8B-B14F-4D97-AF65-F5344CB8AC3E}">
        <p14:creationId xmlns:p14="http://schemas.microsoft.com/office/powerpoint/2010/main" val="333483253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D17BB1E-9AAC-47AB-87E1-C83BAD1B9994}" type="slidenum">
              <a:rPr lang="en-US" smtClean="0"/>
              <a:t>24</a:t>
            </a:fld>
            <a:endParaRPr lang="en-US"/>
          </a:p>
        </p:txBody>
      </p:sp>
    </p:spTree>
    <p:extLst>
      <p:ext uri="{BB962C8B-B14F-4D97-AF65-F5344CB8AC3E}">
        <p14:creationId xmlns:p14="http://schemas.microsoft.com/office/powerpoint/2010/main" val="181871501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D17BB1E-9AAC-47AB-87E1-C83BAD1B9994}" type="slidenum">
              <a:rPr lang="en-US" smtClean="0"/>
              <a:t>25</a:t>
            </a:fld>
            <a:endParaRPr lang="en-US"/>
          </a:p>
        </p:txBody>
      </p:sp>
    </p:spTree>
    <p:extLst>
      <p:ext uri="{BB962C8B-B14F-4D97-AF65-F5344CB8AC3E}">
        <p14:creationId xmlns:p14="http://schemas.microsoft.com/office/powerpoint/2010/main" val="170812167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D17BB1E-9AAC-47AB-87E1-C83BAD1B9994}" type="slidenum">
              <a:rPr lang="en-US" smtClean="0"/>
              <a:t>26</a:t>
            </a:fld>
            <a:endParaRPr lang="en-US"/>
          </a:p>
        </p:txBody>
      </p:sp>
    </p:spTree>
    <p:extLst>
      <p:ext uri="{BB962C8B-B14F-4D97-AF65-F5344CB8AC3E}">
        <p14:creationId xmlns:p14="http://schemas.microsoft.com/office/powerpoint/2010/main" val="132504393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D17BB1E-9AAC-47AB-87E1-C83BAD1B9994}" type="slidenum">
              <a:rPr lang="en-US" smtClean="0"/>
              <a:t>27</a:t>
            </a:fld>
            <a:endParaRPr lang="en-US"/>
          </a:p>
        </p:txBody>
      </p:sp>
    </p:spTree>
    <p:extLst>
      <p:ext uri="{BB962C8B-B14F-4D97-AF65-F5344CB8AC3E}">
        <p14:creationId xmlns:p14="http://schemas.microsoft.com/office/powerpoint/2010/main" val="87481600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D17BB1E-9AAC-47AB-87E1-C83BAD1B9994}" type="slidenum">
              <a:rPr lang="en-US" smtClean="0"/>
              <a:t>28</a:t>
            </a:fld>
            <a:endParaRPr lang="en-US"/>
          </a:p>
        </p:txBody>
      </p:sp>
    </p:spTree>
    <p:extLst>
      <p:ext uri="{BB962C8B-B14F-4D97-AF65-F5344CB8AC3E}">
        <p14:creationId xmlns:p14="http://schemas.microsoft.com/office/powerpoint/2010/main" val="53398048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D17BB1E-9AAC-47AB-87E1-C83BAD1B9994}" type="slidenum">
              <a:rPr lang="en-US" smtClean="0"/>
              <a:t>29</a:t>
            </a:fld>
            <a:endParaRPr lang="en-US"/>
          </a:p>
        </p:txBody>
      </p:sp>
    </p:spTree>
    <p:extLst>
      <p:ext uri="{BB962C8B-B14F-4D97-AF65-F5344CB8AC3E}">
        <p14:creationId xmlns:p14="http://schemas.microsoft.com/office/powerpoint/2010/main" val="16871218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D17BB1E-9AAC-47AB-87E1-C83BAD1B9994}" type="slidenum">
              <a:rPr lang="en-US" smtClean="0"/>
              <a:t>3</a:t>
            </a:fld>
            <a:endParaRPr lang="en-US"/>
          </a:p>
        </p:txBody>
      </p:sp>
    </p:spTree>
    <p:extLst>
      <p:ext uri="{BB962C8B-B14F-4D97-AF65-F5344CB8AC3E}">
        <p14:creationId xmlns:p14="http://schemas.microsoft.com/office/powerpoint/2010/main" val="285815562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D17BB1E-9AAC-47AB-87E1-C83BAD1B9994}" type="slidenum">
              <a:rPr lang="en-US" smtClean="0"/>
              <a:t>30</a:t>
            </a:fld>
            <a:endParaRPr lang="en-US"/>
          </a:p>
        </p:txBody>
      </p:sp>
    </p:spTree>
    <p:extLst>
      <p:ext uri="{BB962C8B-B14F-4D97-AF65-F5344CB8AC3E}">
        <p14:creationId xmlns:p14="http://schemas.microsoft.com/office/powerpoint/2010/main" val="104273145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D17BB1E-9AAC-47AB-87E1-C83BAD1B9994}" type="slidenum">
              <a:rPr lang="en-US" smtClean="0"/>
              <a:t>31</a:t>
            </a:fld>
            <a:endParaRPr lang="en-US"/>
          </a:p>
        </p:txBody>
      </p:sp>
    </p:spTree>
    <p:extLst>
      <p:ext uri="{BB962C8B-B14F-4D97-AF65-F5344CB8AC3E}">
        <p14:creationId xmlns:p14="http://schemas.microsoft.com/office/powerpoint/2010/main" val="377384669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D17BB1E-9AAC-47AB-87E1-C83BAD1B9994}" type="slidenum">
              <a:rPr lang="en-US" smtClean="0"/>
              <a:t>32</a:t>
            </a:fld>
            <a:endParaRPr lang="en-US"/>
          </a:p>
        </p:txBody>
      </p:sp>
    </p:spTree>
    <p:extLst>
      <p:ext uri="{BB962C8B-B14F-4D97-AF65-F5344CB8AC3E}">
        <p14:creationId xmlns:p14="http://schemas.microsoft.com/office/powerpoint/2010/main" val="246999631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D17BB1E-9AAC-47AB-87E1-C83BAD1B9994}" type="slidenum">
              <a:rPr lang="en-US" smtClean="0"/>
              <a:t>33</a:t>
            </a:fld>
            <a:endParaRPr lang="en-US"/>
          </a:p>
        </p:txBody>
      </p:sp>
    </p:spTree>
    <p:extLst>
      <p:ext uri="{BB962C8B-B14F-4D97-AF65-F5344CB8AC3E}">
        <p14:creationId xmlns:p14="http://schemas.microsoft.com/office/powerpoint/2010/main" val="148377116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D17BB1E-9AAC-47AB-87E1-C83BAD1B9994}" type="slidenum">
              <a:rPr lang="en-US" smtClean="0"/>
              <a:t>34</a:t>
            </a:fld>
            <a:endParaRPr lang="en-US"/>
          </a:p>
        </p:txBody>
      </p:sp>
    </p:spTree>
    <p:extLst>
      <p:ext uri="{BB962C8B-B14F-4D97-AF65-F5344CB8AC3E}">
        <p14:creationId xmlns:p14="http://schemas.microsoft.com/office/powerpoint/2010/main" val="66534059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D17BB1E-9AAC-47AB-87E1-C83BAD1B9994}" type="slidenum">
              <a:rPr lang="en-US" smtClean="0"/>
              <a:t>35</a:t>
            </a:fld>
            <a:endParaRPr lang="en-US"/>
          </a:p>
        </p:txBody>
      </p:sp>
    </p:spTree>
    <p:extLst>
      <p:ext uri="{BB962C8B-B14F-4D97-AF65-F5344CB8AC3E}">
        <p14:creationId xmlns:p14="http://schemas.microsoft.com/office/powerpoint/2010/main" val="62570750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D17BB1E-9AAC-47AB-87E1-C83BAD1B9994}" type="slidenum">
              <a:rPr lang="en-US" smtClean="0"/>
              <a:t>36</a:t>
            </a:fld>
            <a:endParaRPr lang="en-US"/>
          </a:p>
        </p:txBody>
      </p:sp>
    </p:spTree>
    <p:extLst>
      <p:ext uri="{BB962C8B-B14F-4D97-AF65-F5344CB8AC3E}">
        <p14:creationId xmlns:p14="http://schemas.microsoft.com/office/powerpoint/2010/main" val="83156798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D17BB1E-9AAC-47AB-87E1-C83BAD1B9994}" type="slidenum">
              <a:rPr lang="en-US" smtClean="0"/>
              <a:t>37</a:t>
            </a:fld>
            <a:endParaRPr lang="en-US"/>
          </a:p>
        </p:txBody>
      </p:sp>
    </p:spTree>
    <p:extLst>
      <p:ext uri="{BB962C8B-B14F-4D97-AF65-F5344CB8AC3E}">
        <p14:creationId xmlns:p14="http://schemas.microsoft.com/office/powerpoint/2010/main" val="366737702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D17BB1E-9AAC-47AB-87E1-C83BAD1B9994}" type="slidenum">
              <a:rPr lang="en-US" smtClean="0"/>
              <a:t>38</a:t>
            </a:fld>
            <a:endParaRPr lang="en-US"/>
          </a:p>
        </p:txBody>
      </p:sp>
    </p:spTree>
    <p:extLst>
      <p:ext uri="{BB962C8B-B14F-4D97-AF65-F5344CB8AC3E}">
        <p14:creationId xmlns:p14="http://schemas.microsoft.com/office/powerpoint/2010/main" val="94488328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D17BB1E-9AAC-47AB-87E1-C83BAD1B9994}" type="slidenum">
              <a:rPr lang="en-US" smtClean="0"/>
              <a:t>39</a:t>
            </a:fld>
            <a:endParaRPr lang="en-US"/>
          </a:p>
        </p:txBody>
      </p:sp>
    </p:spTree>
    <p:extLst>
      <p:ext uri="{BB962C8B-B14F-4D97-AF65-F5344CB8AC3E}">
        <p14:creationId xmlns:p14="http://schemas.microsoft.com/office/powerpoint/2010/main" val="4234758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D17BB1E-9AAC-47AB-87E1-C83BAD1B9994}" type="slidenum">
              <a:rPr lang="en-US" smtClean="0"/>
              <a:t>4</a:t>
            </a:fld>
            <a:endParaRPr lang="en-US"/>
          </a:p>
        </p:txBody>
      </p:sp>
    </p:spTree>
    <p:extLst>
      <p:ext uri="{BB962C8B-B14F-4D97-AF65-F5344CB8AC3E}">
        <p14:creationId xmlns:p14="http://schemas.microsoft.com/office/powerpoint/2010/main" val="2764690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D17BB1E-9AAC-47AB-87E1-C83BAD1B9994}" type="slidenum">
              <a:rPr lang="en-US" smtClean="0"/>
              <a:t>5</a:t>
            </a:fld>
            <a:endParaRPr lang="en-US"/>
          </a:p>
        </p:txBody>
      </p:sp>
    </p:spTree>
    <p:extLst>
      <p:ext uri="{BB962C8B-B14F-4D97-AF65-F5344CB8AC3E}">
        <p14:creationId xmlns:p14="http://schemas.microsoft.com/office/powerpoint/2010/main" val="33346014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D17BB1E-9AAC-47AB-87E1-C83BAD1B9994}" type="slidenum">
              <a:rPr lang="en-US" smtClean="0"/>
              <a:t>6</a:t>
            </a:fld>
            <a:endParaRPr lang="en-US"/>
          </a:p>
        </p:txBody>
      </p:sp>
    </p:spTree>
    <p:extLst>
      <p:ext uri="{BB962C8B-B14F-4D97-AF65-F5344CB8AC3E}">
        <p14:creationId xmlns:p14="http://schemas.microsoft.com/office/powerpoint/2010/main" val="42558092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D17BB1E-9AAC-47AB-87E1-C83BAD1B9994}" type="slidenum">
              <a:rPr lang="en-US" smtClean="0"/>
              <a:t>7</a:t>
            </a:fld>
            <a:endParaRPr lang="en-US"/>
          </a:p>
        </p:txBody>
      </p:sp>
    </p:spTree>
    <p:extLst>
      <p:ext uri="{BB962C8B-B14F-4D97-AF65-F5344CB8AC3E}">
        <p14:creationId xmlns:p14="http://schemas.microsoft.com/office/powerpoint/2010/main" val="5389422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D17BB1E-9AAC-47AB-87E1-C83BAD1B9994}" type="slidenum">
              <a:rPr lang="en-US" smtClean="0"/>
              <a:t>8</a:t>
            </a:fld>
            <a:endParaRPr lang="en-US"/>
          </a:p>
        </p:txBody>
      </p:sp>
    </p:spTree>
    <p:extLst>
      <p:ext uri="{BB962C8B-B14F-4D97-AF65-F5344CB8AC3E}">
        <p14:creationId xmlns:p14="http://schemas.microsoft.com/office/powerpoint/2010/main" val="9206663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D17BB1E-9AAC-47AB-87E1-C83BAD1B9994}" type="slidenum">
              <a:rPr lang="en-US" smtClean="0"/>
              <a:t>9</a:t>
            </a:fld>
            <a:endParaRPr lang="en-US"/>
          </a:p>
        </p:txBody>
      </p:sp>
    </p:spTree>
    <p:extLst>
      <p:ext uri="{BB962C8B-B14F-4D97-AF65-F5344CB8AC3E}">
        <p14:creationId xmlns:p14="http://schemas.microsoft.com/office/powerpoint/2010/main" val="31132137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03504" y="770467"/>
            <a:ext cx="10782300" cy="3352800"/>
          </a:xfrm>
        </p:spPr>
        <p:txBody>
          <a:bodyPr anchor="b">
            <a:noAutofit/>
          </a:bodyPr>
          <a:lstStyle>
            <a:lvl1pPr algn="l">
              <a:lnSpc>
                <a:spcPct val="80000"/>
              </a:lnSpc>
              <a:defRPr sz="8800" spc="-12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667512" y="4206876"/>
            <a:ext cx="9228201" cy="1645920"/>
          </a:xfrm>
        </p:spPr>
        <p:txBody>
          <a:bodyPr>
            <a:normAutofit/>
          </a:bodyPr>
          <a:lstStyle>
            <a:lvl1pPr marL="0" indent="0" algn="l">
              <a:buNone/>
              <a:defRPr sz="32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lvl1pPr>
              <a:defRPr>
                <a:solidFill>
                  <a:srgbClr val="FFFFFF">
                    <a:alpha val="80000"/>
                  </a:srgbClr>
                </a:solidFill>
              </a:defRPr>
            </a:lvl1pPr>
          </a:lstStyle>
          <a:p>
            <a:fld id="{38A35177-8A93-47F5-80B0-499A89B5F215}" type="datetimeFigureOut">
              <a:rPr lang="en-US" smtClean="0"/>
              <a:t>1/28/2021</a:t>
            </a:fld>
            <a:endParaRPr lang="en-US"/>
          </a:p>
        </p:txBody>
      </p:sp>
      <p:sp>
        <p:nvSpPr>
          <p:cNvPr id="8" name="Footer Placeholder 7"/>
          <p:cNvSpPr>
            <a:spLocks noGrp="1"/>
          </p:cNvSpPr>
          <p:nvPr>
            <p:ph type="ftr" sz="quarter" idx="11"/>
          </p:nvPr>
        </p:nvSpPr>
        <p:spPr/>
        <p:txBody>
          <a:bodyPr/>
          <a:lstStyle>
            <a:lvl1pPr>
              <a:defRPr>
                <a:solidFill>
                  <a:srgbClr val="FFFFFF">
                    <a:alpha val="80000"/>
                  </a:srgbClr>
                </a:solidFill>
              </a:defRPr>
            </a:lvl1pPr>
          </a:lstStyle>
          <a:p>
            <a:endParaRPr lang="en-US"/>
          </a:p>
        </p:txBody>
      </p:sp>
      <p:sp>
        <p:nvSpPr>
          <p:cNvPr id="9" name="Slide Number Placeholder 8"/>
          <p:cNvSpPr>
            <a:spLocks noGrp="1"/>
          </p:cNvSpPr>
          <p:nvPr>
            <p:ph type="sldNum" sz="quarter" idx="12"/>
          </p:nvPr>
        </p:nvSpPr>
        <p:spPr/>
        <p:txBody>
          <a:bodyPr/>
          <a:lstStyle>
            <a:lvl1pPr>
              <a:defRPr>
                <a:solidFill>
                  <a:srgbClr val="FFFFFF">
                    <a:alpha val="25000"/>
                  </a:srgbClr>
                </a:solidFill>
              </a:defRPr>
            </a:lvl1pPr>
          </a:lstStyle>
          <a:p>
            <a:fld id="{52EF6BF5-8AE7-49C4-BA7C-062154579BF7}" type="slidenum">
              <a:rPr lang="en-US" smtClean="0"/>
              <a:t>‹#›</a:t>
            </a:fld>
            <a:endParaRPr lang="en-US"/>
          </a:p>
        </p:txBody>
      </p:sp>
    </p:spTree>
    <p:extLst>
      <p:ext uri="{BB962C8B-B14F-4D97-AF65-F5344CB8AC3E}">
        <p14:creationId xmlns:p14="http://schemas.microsoft.com/office/powerpoint/2010/main" val="29910680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8A35177-8A93-47F5-80B0-499A89B5F215}" type="datetimeFigureOut">
              <a:rPr lang="en-US" smtClean="0"/>
              <a:t>1/28/2021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EF6BF5-8AE7-49C4-BA7C-062154579BF7}" type="slidenum">
              <a:rPr lang="en-US" smtClean="0"/>
              <a:t>‹#›</a:t>
            </a:fld>
            <a:endParaRPr lang="en-US"/>
          </a:p>
        </p:txBody>
      </p:sp>
    </p:spTree>
    <p:extLst>
      <p:ext uri="{BB962C8B-B14F-4D97-AF65-F5344CB8AC3E}">
        <p14:creationId xmlns:p14="http://schemas.microsoft.com/office/powerpoint/2010/main" val="3510527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43950" y="695325"/>
            <a:ext cx="2628900" cy="48006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71525" y="714375"/>
            <a:ext cx="7734300" cy="54006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8A35177-8A93-47F5-80B0-499A89B5F215}" type="datetimeFigureOut">
              <a:rPr lang="en-US" smtClean="0"/>
              <a:t>1/28/2021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EF6BF5-8AE7-49C4-BA7C-062154579BF7}" type="slidenum">
              <a:rPr lang="en-US" smtClean="0"/>
              <a:t>‹#›</a:t>
            </a:fld>
            <a:endParaRPr lang="en-US"/>
          </a:p>
        </p:txBody>
      </p:sp>
    </p:spTree>
    <p:extLst>
      <p:ext uri="{BB962C8B-B14F-4D97-AF65-F5344CB8AC3E}">
        <p14:creationId xmlns:p14="http://schemas.microsoft.com/office/powerpoint/2010/main" val="20424773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8A35177-8A93-47F5-80B0-499A89B5F215}" type="datetimeFigureOut">
              <a:rPr lang="en-US" smtClean="0"/>
              <a:t>1/28/2021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EF6BF5-8AE7-49C4-BA7C-062154579BF7}" type="slidenum">
              <a:rPr lang="en-US" smtClean="0"/>
              <a:t>‹#›</a:t>
            </a:fld>
            <a:endParaRPr lang="en-US"/>
          </a:p>
        </p:txBody>
      </p:sp>
    </p:spTree>
    <p:extLst>
      <p:ext uri="{BB962C8B-B14F-4D97-AF65-F5344CB8AC3E}">
        <p14:creationId xmlns:p14="http://schemas.microsoft.com/office/powerpoint/2010/main" val="27262228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3504" y="767419"/>
            <a:ext cx="10780776" cy="3355848"/>
          </a:xfrm>
        </p:spPr>
        <p:txBody>
          <a:bodyPr anchor="b">
            <a:normAutofit/>
          </a:bodyPr>
          <a:lstStyle>
            <a:lvl1pPr>
              <a:lnSpc>
                <a:spcPct val="80000"/>
              </a:lnSpc>
              <a:defRPr sz="8800" b="0" baseline="0">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667512" y="4204209"/>
            <a:ext cx="9226296" cy="1645920"/>
          </a:xfrm>
        </p:spPr>
        <p:txBody>
          <a:bodyPr anchor="t">
            <a:normAutofit/>
          </a:bodyPr>
          <a:lstStyle>
            <a:lvl1pPr marL="0" indent="0">
              <a:buNone/>
              <a:defRPr sz="32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8A35177-8A93-47F5-80B0-499A89B5F215}" type="datetimeFigureOut">
              <a:rPr lang="en-US" smtClean="0"/>
              <a:t>1/28/2021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EF6BF5-8AE7-49C4-BA7C-062154579BF7}" type="slidenum">
              <a:rPr lang="en-US" smtClean="0"/>
              <a:t>‹#›</a:t>
            </a:fld>
            <a:endParaRPr lang="en-US"/>
          </a:p>
        </p:txBody>
      </p:sp>
    </p:spTree>
    <p:extLst>
      <p:ext uri="{BB962C8B-B14F-4D97-AF65-F5344CB8AC3E}">
        <p14:creationId xmlns:p14="http://schemas.microsoft.com/office/powerpoint/2010/main" val="8087449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6656" y="1998134"/>
            <a:ext cx="4663440" cy="376732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011330" y="1998134"/>
            <a:ext cx="4663440" cy="376732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8A35177-8A93-47F5-80B0-499A89B5F215}" type="datetimeFigureOut">
              <a:rPr lang="en-US" smtClean="0"/>
              <a:t>1/28/2021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EF6BF5-8AE7-49C4-BA7C-062154579BF7}" type="slidenum">
              <a:rPr lang="en-US" smtClean="0"/>
              <a:t>‹#›</a:t>
            </a:fld>
            <a:endParaRPr lang="en-US"/>
          </a:p>
        </p:txBody>
      </p:sp>
    </p:spTree>
    <p:extLst>
      <p:ext uri="{BB962C8B-B14F-4D97-AF65-F5344CB8AC3E}">
        <p14:creationId xmlns:p14="http://schemas.microsoft.com/office/powerpoint/2010/main" val="8667277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676656" y="2040467"/>
            <a:ext cx="4663440" cy="723400"/>
          </a:xfrm>
        </p:spPr>
        <p:txBody>
          <a:bodyPr anchor="ctr">
            <a:normAutofit/>
          </a:bodyPr>
          <a:lstStyle>
            <a:lvl1pPr marL="0" indent="0">
              <a:buNone/>
              <a:defRPr sz="2200" b="0" cap="all" baseline="0">
                <a:solidFill>
                  <a:schemeClr val="tx1">
                    <a:lumMod val="85000"/>
                    <a:lumOff val="1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6656" y="2753084"/>
            <a:ext cx="4663440" cy="32004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007608" y="2038435"/>
            <a:ext cx="4663440" cy="722376"/>
          </a:xfrm>
        </p:spPr>
        <p:txBody>
          <a:bodyPr anchor="ctr">
            <a:normAutofit/>
          </a:bodyPr>
          <a:lstStyle>
            <a:lvl1pPr marL="0" indent="0">
              <a:buNone/>
              <a:defRPr sz="2200" b="0" cap="all" baseline="0">
                <a:solidFill>
                  <a:schemeClr val="tx1">
                    <a:lumMod val="85000"/>
                    <a:lumOff val="1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007608" y="2750990"/>
            <a:ext cx="4663440" cy="32004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8A35177-8A93-47F5-80B0-499A89B5F215}" type="datetimeFigureOut">
              <a:rPr lang="en-US" smtClean="0"/>
              <a:t>1/28/2021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2EF6BF5-8AE7-49C4-BA7C-062154579BF7}" type="slidenum">
              <a:rPr lang="en-US" smtClean="0"/>
              <a:t>‹#›</a:t>
            </a:fld>
            <a:endParaRPr lang="en-US"/>
          </a:p>
        </p:txBody>
      </p:sp>
    </p:spTree>
    <p:extLst>
      <p:ext uri="{BB962C8B-B14F-4D97-AF65-F5344CB8AC3E}">
        <p14:creationId xmlns:p14="http://schemas.microsoft.com/office/powerpoint/2010/main" val="11351698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8A35177-8A93-47F5-80B0-499A89B5F215}" type="datetimeFigureOut">
              <a:rPr lang="en-US" smtClean="0"/>
              <a:t>1/28/2021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2EF6BF5-8AE7-49C4-BA7C-062154579BF7}" type="slidenum">
              <a:rPr lang="en-US" smtClean="0"/>
              <a:t>‹#›</a:t>
            </a:fld>
            <a:endParaRPr lang="en-US"/>
          </a:p>
        </p:txBody>
      </p:sp>
    </p:spTree>
    <p:extLst>
      <p:ext uri="{BB962C8B-B14F-4D97-AF65-F5344CB8AC3E}">
        <p14:creationId xmlns:p14="http://schemas.microsoft.com/office/powerpoint/2010/main" val="7423266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8A35177-8A93-47F5-80B0-499A89B5F215}" type="datetimeFigureOut">
              <a:rPr lang="en-US" smtClean="0"/>
              <a:t>1/28/2021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2EF6BF5-8AE7-49C4-BA7C-062154579BF7}" type="slidenum">
              <a:rPr lang="en-US" smtClean="0"/>
              <a:t>‹#›</a:t>
            </a:fld>
            <a:endParaRPr lang="en-US"/>
          </a:p>
        </p:txBody>
      </p:sp>
    </p:spTree>
    <p:extLst>
      <p:ext uri="{BB962C8B-B14F-4D97-AF65-F5344CB8AC3E}">
        <p14:creationId xmlns:p14="http://schemas.microsoft.com/office/powerpoint/2010/main" val="20825801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7620000" y="0"/>
            <a:ext cx="457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8261404" y="542282"/>
            <a:ext cx="3383280" cy="1920240"/>
          </a:xfrm>
        </p:spPr>
        <p:txBody>
          <a:bodyPr anchor="b">
            <a:noAutofit/>
          </a:bodyPr>
          <a:lstStyle>
            <a:lvl1pPr>
              <a:lnSpc>
                <a:spcPct val="85000"/>
              </a:lnSpc>
              <a:defRPr sz="400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762000" y="762000"/>
            <a:ext cx="6096000" cy="45720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275982" y="2511813"/>
            <a:ext cx="339852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8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a:t>Click to edit Master text styles</a:t>
            </a:r>
          </a:p>
        </p:txBody>
      </p:sp>
      <p:sp>
        <p:nvSpPr>
          <p:cNvPr id="5" name="Date Placeholder 4"/>
          <p:cNvSpPr>
            <a:spLocks noGrp="1"/>
          </p:cNvSpPr>
          <p:nvPr>
            <p:ph type="dt" sz="half" idx="10"/>
          </p:nvPr>
        </p:nvSpPr>
        <p:spPr/>
        <p:txBody>
          <a:bodyPr/>
          <a:lstStyle/>
          <a:p>
            <a:fld id="{38A35177-8A93-47F5-80B0-499A89B5F215}" type="datetimeFigureOut">
              <a:rPr lang="en-US" smtClean="0"/>
              <a:t>1/28/2021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lvl1pPr>
              <a:defRPr>
                <a:solidFill>
                  <a:srgbClr val="FFFFFF">
                    <a:alpha val="20000"/>
                  </a:srgbClr>
                </a:solidFill>
              </a:defRPr>
            </a:lvl1pPr>
          </a:lstStyle>
          <a:p>
            <a:fld id="{52EF6BF5-8AE7-49C4-BA7C-062154579BF7}" type="slidenum">
              <a:rPr lang="en-US" smtClean="0"/>
              <a:t>‹#›</a:t>
            </a:fld>
            <a:endParaRPr lang="en-US"/>
          </a:p>
        </p:txBody>
      </p:sp>
    </p:spTree>
    <p:extLst>
      <p:ext uri="{BB962C8B-B14F-4D97-AF65-F5344CB8AC3E}">
        <p14:creationId xmlns:p14="http://schemas.microsoft.com/office/powerpoint/2010/main" val="19180133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49224" y="5418667"/>
            <a:ext cx="10780776" cy="613283"/>
          </a:xfrm>
        </p:spPr>
        <p:txBody>
          <a:bodyPr anchor="b">
            <a:normAutofit/>
          </a:bodyPr>
          <a:lstStyle>
            <a:lvl1pPr>
              <a:defRPr sz="32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12192000" cy="5330952"/>
          </a:xfrm>
          <a:solidFill>
            <a:schemeClr val="accent1">
              <a:lumMod val="20000"/>
              <a:lumOff val="80000"/>
            </a:schemeClr>
          </a:solidFill>
        </p:spPr>
        <p:txBody>
          <a:bodyPr anchor="t"/>
          <a:lstStyle>
            <a:lvl1pPr marL="0" indent="0" algn="ctr">
              <a:spcBef>
                <a:spcPts val="800"/>
              </a:spcBef>
              <a:buNone/>
              <a:defRPr sz="3200">
                <a:solidFill>
                  <a:schemeClr val="tx1">
                    <a:lumMod val="75000"/>
                    <a:lumOff val="2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76656" y="5909735"/>
            <a:ext cx="9229344" cy="533400"/>
          </a:xfrm>
        </p:spPr>
        <p:txBody>
          <a:bodyPr>
            <a:normAutofit/>
          </a:bodyPr>
          <a:lstStyle>
            <a:lvl1pPr marL="0" indent="0">
              <a:lnSpc>
                <a:spcPct val="90000"/>
              </a:lnSpc>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2" name="Date Placeholder 11"/>
          <p:cNvSpPr>
            <a:spLocks noGrp="1"/>
          </p:cNvSpPr>
          <p:nvPr>
            <p:ph type="dt" sz="half" idx="10"/>
          </p:nvPr>
        </p:nvSpPr>
        <p:spPr/>
        <p:txBody>
          <a:bodyPr/>
          <a:lstStyle>
            <a:lvl1pPr>
              <a:defRPr>
                <a:solidFill>
                  <a:srgbClr val="FFFFFF">
                    <a:alpha val="80000"/>
                  </a:srgbClr>
                </a:solidFill>
              </a:defRPr>
            </a:lvl1pPr>
          </a:lstStyle>
          <a:p>
            <a:fld id="{38A35177-8A93-47F5-80B0-499A89B5F215}" type="datetimeFigureOut">
              <a:rPr lang="en-US" smtClean="0"/>
              <a:t>1/28/2021</a:t>
            </a:fld>
            <a:endParaRPr lang="en-US"/>
          </a:p>
        </p:txBody>
      </p:sp>
      <p:sp>
        <p:nvSpPr>
          <p:cNvPr id="13" name="Footer Placeholder 12"/>
          <p:cNvSpPr>
            <a:spLocks noGrp="1"/>
          </p:cNvSpPr>
          <p:nvPr>
            <p:ph type="ftr" sz="quarter" idx="11"/>
          </p:nvPr>
        </p:nvSpPr>
        <p:spPr/>
        <p:txBody>
          <a:bodyPr/>
          <a:lstStyle>
            <a:lvl1pPr>
              <a:defRPr>
                <a:solidFill>
                  <a:srgbClr val="FFFFFF">
                    <a:alpha val="80000"/>
                  </a:srgbClr>
                </a:solidFill>
              </a:defRPr>
            </a:lvl1pPr>
          </a:lstStyle>
          <a:p>
            <a:endParaRPr lang="en-US"/>
          </a:p>
        </p:txBody>
      </p:sp>
      <p:sp>
        <p:nvSpPr>
          <p:cNvPr id="14" name="Slide Number Placeholder 13"/>
          <p:cNvSpPr>
            <a:spLocks noGrp="1"/>
          </p:cNvSpPr>
          <p:nvPr>
            <p:ph type="sldNum" sz="quarter" idx="12"/>
          </p:nvPr>
        </p:nvSpPr>
        <p:spPr/>
        <p:txBody>
          <a:bodyPr/>
          <a:lstStyle>
            <a:lvl1pPr>
              <a:defRPr>
                <a:solidFill>
                  <a:srgbClr val="FFFFFF">
                    <a:alpha val="25000"/>
                  </a:srgbClr>
                </a:solidFill>
              </a:defRPr>
            </a:lvl1pPr>
          </a:lstStyle>
          <a:p>
            <a:fld id="{52EF6BF5-8AE7-49C4-BA7C-062154579BF7}" type="slidenum">
              <a:rPr lang="en-US" smtClean="0"/>
              <a:t>‹#›</a:t>
            </a:fld>
            <a:endParaRPr lang="en-US"/>
          </a:p>
        </p:txBody>
      </p:sp>
    </p:spTree>
    <p:extLst>
      <p:ext uri="{BB962C8B-B14F-4D97-AF65-F5344CB8AC3E}">
        <p14:creationId xmlns:p14="http://schemas.microsoft.com/office/powerpoint/2010/main" val="834963023"/>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57224" y="499533"/>
            <a:ext cx="10772775" cy="165819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76656" y="2011680"/>
            <a:ext cx="10753725" cy="376618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85800" y="6412447"/>
            <a:ext cx="4114800" cy="228600"/>
          </a:xfrm>
          <a:prstGeom prst="rect">
            <a:avLst/>
          </a:prstGeom>
        </p:spPr>
        <p:txBody>
          <a:bodyPr vert="horz" lIns="91440" tIns="45720" rIns="91440" bIns="45720" rtlCol="0" anchor="ctr"/>
          <a:lstStyle>
            <a:lvl1pPr algn="l">
              <a:defRPr sz="950">
                <a:solidFill>
                  <a:schemeClr val="tx1">
                    <a:alpha val="80000"/>
                  </a:schemeClr>
                </a:solidFill>
              </a:defRPr>
            </a:lvl1pPr>
          </a:lstStyle>
          <a:p>
            <a:fld id="{38A35177-8A93-47F5-80B0-499A89B5F215}" type="datetimeFigureOut">
              <a:rPr lang="en-US" smtClean="0"/>
              <a:t>1/28/2021</a:t>
            </a:fld>
            <a:endParaRPr lang="en-US"/>
          </a:p>
        </p:txBody>
      </p:sp>
      <p:sp>
        <p:nvSpPr>
          <p:cNvPr id="5" name="Footer Placeholder 4"/>
          <p:cNvSpPr>
            <a:spLocks noGrp="1"/>
          </p:cNvSpPr>
          <p:nvPr>
            <p:ph type="ftr" sz="quarter" idx="3"/>
          </p:nvPr>
        </p:nvSpPr>
        <p:spPr>
          <a:xfrm>
            <a:off x="685800" y="6554697"/>
            <a:ext cx="5029200" cy="228600"/>
          </a:xfrm>
          <a:prstGeom prst="rect">
            <a:avLst/>
          </a:prstGeom>
        </p:spPr>
        <p:txBody>
          <a:bodyPr vert="horz" lIns="91440" tIns="45720" rIns="91440" bIns="45720" rtlCol="0" anchor="ctr"/>
          <a:lstStyle>
            <a:lvl1pPr algn="l">
              <a:defRPr sz="950" cap="all" baseline="0">
                <a:solidFill>
                  <a:schemeClr val="tx1">
                    <a:alpha val="80000"/>
                  </a:schemeClr>
                </a:solidFill>
              </a:defRPr>
            </a:lvl1pPr>
          </a:lstStyle>
          <a:p>
            <a:endParaRPr lang="en-US"/>
          </a:p>
        </p:txBody>
      </p:sp>
      <p:sp>
        <p:nvSpPr>
          <p:cNvPr id="6" name="Slide Number Placeholder 5"/>
          <p:cNvSpPr>
            <a:spLocks noGrp="1"/>
          </p:cNvSpPr>
          <p:nvPr>
            <p:ph type="sldNum" sz="quarter" idx="4"/>
          </p:nvPr>
        </p:nvSpPr>
        <p:spPr>
          <a:xfrm>
            <a:off x="8763926" y="5876412"/>
            <a:ext cx="2926080" cy="1397039"/>
          </a:xfrm>
          <a:prstGeom prst="rect">
            <a:avLst/>
          </a:prstGeom>
        </p:spPr>
        <p:txBody>
          <a:bodyPr vert="horz" lIns="91440" tIns="45720" rIns="91440" bIns="45720" rtlCol="0" anchor="b"/>
          <a:lstStyle>
            <a:lvl1pPr algn="r">
              <a:defRPr sz="10300" b="0">
                <a:ln>
                  <a:noFill/>
                </a:ln>
                <a:solidFill>
                  <a:schemeClr val="accent1">
                    <a:alpha val="25000"/>
                  </a:schemeClr>
                </a:solidFill>
                <a:latin typeface="+mj-lt"/>
              </a:defRPr>
            </a:lvl1pPr>
          </a:lstStyle>
          <a:p>
            <a:fld id="{52EF6BF5-8AE7-49C4-BA7C-062154579BF7}" type="slidenum">
              <a:rPr lang="en-US" smtClean="0"/>
              <a:t>‹#›</a:t>
            </a:fld>
            <a:endParaRPr lang="en-US"/>
          </a:p>
        </p:txBody>
      </p:sp>
    </p:spTree>
    <p:extLst>
      <p:ext uri="{BB962C8B-B14F-4D97-AF65-F5344CB8AC3E}">
        <p14:creationId xmlns:p14="http://schemas.microsoft.com/office/powerpoint/2010/main" val="2798975447"/>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xStyles>
    <p:titleStyle>
      <a:lvl1pPr algn="l" defTabSz="914400" rtl="0" eaLnBrk="1" latinLnBrk="0" hangingPunct="1">
        <a:lnSpc>
          <a:spcPct val="85000"/>
        </a:lnSpc>
        <a:spcBef>
          <a:spcPct val="0"/>
        </a:spcBef>
        <a:buNone/>
        <a:defRPr sz="5400" kern="1200" spc="-120" baseline="0">
          <a:solidFill>
            <a:schemeClr val="accent1"/>
          </a:solidFill>
          <a:latin typeface="+mj-lt"/>
          <a:ea typeface="+mj-ea"/>
          <a:cs typeface="+mj-cs"/>
        </a:defRPr>
      </a:lvl1pPr>
    </p:titleStyle>
    <p:bodyStyle>
      <a:lvl1pPr marL="91440" indent="-91440" algn="l" defTabSz="914400" rtl="0" eaLnBrk="1" latinLnBrk="0" hangingPunct="1">
        <a:lnSpc>
          <a:spcPct val="85000"/>
        </a:lnSpc>
        <a:spcBef>
          <a:spcPts val="1300"/>
        </a:spcBef>
        <a:buFont typeface="Arial" pitchFamily="34" charset="0"/>
        <a:buChar char=" "/>
        <a:defRPr sz="2400" kern="1200">
          <a:solidFill>
            <a:schemeClr val="tx1">
              <a:lumMod val="85000"/>
              <a:lumOff val="15000"/>
            </a:schemeClr>
          </a:solidFill>
          <a:latin typeface="+mn-lt"/>
          <a:ea typeface="+mn-ea"/>
          <a:cs typeface="+mn-cs"/>
        </a:defRPr>
      </a:lvl1pPr>
      <a:lvl2pPr marL="347472" indent="-342900" algn="l" defTabSz="914400" rtl="0" eaLnBrk="1" latinLnBrk="0" hangingPunct="1">
        <a:lnSpc>
          <a:spcPct val="85000"/>
        </a:lnSpc>
        <a:spcBef>
          <a:spcPts val="600"/>
        </a:spcBef>
        <a:buFont typeface="Arial" pitchFamily="34" charset="0"/>
        <a:buChar char=" "/>
        <a:defRPr sz="2400" kern="1200">
          <a:solidFill>
            <a:schemeClr val="tx1">
              <a:lumMod val="85000"/>
              <a:lumOff val="15000"/>
            </a:schemeClr>
          </a:solidFill>
          <a:latin typeface="+mn-lt"/>
          <a:ea typeface="+mn-ea"/>
          <a:cs typeface="+mn-cs"/>
        </a:defRPr>
      </a:lvl2pPr>
      <a:lvl3pPr marL="548640" indent="-548640" algn="l" defTabSz="914400" rtl="0" eaLnBrk="1" latinLnBrk="0" hangingPunct="1">
        <a:lnSpc>
          <a:spcPct val="85000"/>
        </a:lnSpc>
        <a:spcBef>
          <a:spcPts val="600"/>
        </a:spcBef>
        <a:buFont typeface="Arial" pitchFamily="34" charset="0"/>
        <a:buChar char=" "/>
        <a:defRPr sz="2000" i="1" kern="1200">
          <a:solidFill>
            <a:schemeClr val="tx1">
              <a:lumMod val="85000"/>
              <a:lumOff val="15000"/>
            </a:schemeClr>
          </a:solidFill>
          <a:latin typeface="+mn-lt"/>
          <a:ea typeface="+mn-ea"/>
          <a:cs typeface="+mn-cs"/>
        </a:defRPr>
      </a:lvl3pPr>
      <a:lvl4pPr marL="822960" indent="-82296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4pPr>
      <a:lvl5pPr marL="1097280" indent="-109728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tmp"/><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9.tmp"/><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3.tmp"/><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7.jpg"/><Relationship Id="rId5" Type="http://schemas.openxmlformats.org/officeDocument/2006/relationships/image" Target="../media/image26.png"/><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5.xml"/><Relationship Id="rId1" Type="http://schemas.openxmlformats.org/officeDocument/2006/relationships/slideLayout" Target="../slideLayouts/slideLayout8.xml"/><Relationship Id="rId4" Type="http://schemas.openxmlformats.org/officeDocument/2006/relationships/image" Target="../media/image36.png"/></Relationships>
</file>

<file path=ppt/slides/_rels/slide26.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8.tmp"/><Relationship Id="rId3" Type="http://schemas.openxmlformats.org/officeDocument/2006/relationships/image" Target="../media/image3.tmp"/><Relationship Id="rId7" Type="http://schemas.openxmlformats.org/officeDocument/2006/relationships/image" Target="../media/image7.tmp"/><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6.tmp"/><Relationship Id="rId11" Type="http://schemas.openxmlformats.org/officeDocument/2006/relationships/image" Target="../media/image11.tmp"/><Relationship Id="rId5" Type="http://schemas.openxmlformats.org/officeDocument/2006/relationships/image" Target="../media/image5.tmp"/><Relationship Id="rId10" Type="http://schemas.openxmlformats.org/officeDocument/2006/relationships/image" Target="../media/image10.tmp"/><Relationship Id="rId4" Type="http://schemas.openxmlformats.org/officeDocument/2006/relationships/image" Target="../media/image4.tmp"/><Relationship Id="rId9" Type="http://schemas.openxmlformats.org/officeDocument/2006/relationships/image" Target="../media/image9.tmp"/></Relationships>
</file>

<file path=ppt/slides/_rels/slide3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about:blank"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2.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3.xml"/><Relationship Id="rId1" Type="http://schemas.openxmlformats.org/officeDocument/2006/relationships/slideLayout" Target="../slideLayouts/slideLayout8.xml"/><Relationship Id="rId4" Type="http://schemas.openxmlformats.org/officeDocument/2006/relationships/image" Target="../media/image45.jpg"/></Relationships>
</file>

<file path=ppt/slides/_rels/slide34.xml.rels><?xml version="1.0" encoding="UTF-8" standalone="yes"?>
<Relationships xmlns="http://schemas.openxmlformats.org/package/2006/relationships"><Relationship Id="rId3" Type="http://schemas.openxmlformats.org/officeDocument/2006/relationships/hyperlink" Target="about:blank" TargetMode="External"/><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46.tmp"/></Relationships>

</file>

<file path=ppt/slides/_rels/slide35.xml.rels><?xml version="1.0" encoding="UTF-8" standalone="yes"?>
<Relationships xmlns="http://schemas.openxmlformats.org/package/2006/relationships"><Relationship Id="rId3" Type="http://schemas.openxmlformats.org/officeDocument/2006/relationships/hyperlink" Target="about:blank" TargetMode="External"/><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7.xml.rels><?xml version="1.0" encoding="UTF-8" standalone="yes"?>
<Relationships xmlns="http://schemas.openxmlformats.org/package/2006/relationships"><Relationship Id="rId8" Type="http://schemas.openxmlformats.org/officeDocument/2006/relationships/hyperlink" Target="about:blank" TargetMode="External"/><Relationship Id="rId3" Type="http://schemas.openxmlformats.org/officeDocument/2006/relationships/hyperlink" Target="about:blank" TargetMode="External"/><Relationship Id="rId7" Type="http://schemas.openxmlformats.org/officeDocument/2006/relationships/hyperlink" Target="about:blank" TargetMode="External"/><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hyperlink" Target="about:blank" TargetMode="External"/><Relationship Id="rId5" Type="http://schemas.openxmlformats.org/officeDocument/2006/relationships/hyperlink" Target="about:blank" TargetMode="External"/><Relationship Id="rId4" Type="http://schemas.openxmlformats.org/officeDocument/2006/relationships/hyperlink" Target="about:blank" TargetMode="External"/><Relationship Id="rId9" Type="http://schemas.openxmlformats.org/officeDocument/2006/relationships/hyperlink" Target="about:blank"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48.jpg"/></Relationships>
</file>

<file path=ppt/slides/_rels/slide39.xml.rels><?xml version="1.0" encoding="UTF-8" standalone="yes"?>
<Relationships xmlns="http://schemas.openxmlformats.org/package/2006/relationships"><Relationship Id="rId3" Type="http://schemas.openxmlformats.org/officeDocument/2006/relationships/hyperlink" Target="about:blank" TargetMode="External"/><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49.jpeg"/></Relationships>

</file>

<file path=ppt/slides/_rels/slide4.xml.rels><?xml version="1.0" encoding="UTF-8" standalone="yes"?>
<Relationships xmlns="http://schemas.openxmlformats.org/package/2006/relationships"><Relationship Id="rId3" Type="http://schemas.openxmlformats.org/officeDocument/2006/relationships/image" Target="../media/image12.tmp"/><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7.tmp"/><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732C5D-A9F9-4198-8893-B7950476D4BF}"/>
              </a:ext>
            </a:extLst>
          </p:cNvPr>
          <p:cNvSpPr>
            <a:spLocks noGrp="1"/>
          </p:cNvSpPr>
          <p:nvPr>
            <p:ph type="ctrTitle"/>
          </p:nvPr>
        </p:nvSpPr>
        <p:spPr>
          <a:xfrm>
            <a:off x="8160774" y="327992"/>
            <a:ext cx="3372464" cy="4273826"/>
          </a:xfrm>
        </p:spPr>
        <p:txBody>
          <a:bodyPr>
            <a:normAutofit fontScale="90000"/>
          </a:bodyPr>
          <a:lstStyle/>
          <a:p>
            <a:r>
              <a:rPr lang="en-US" sz="6000" dirty="0"/>
              <a:t>Self-Care and COVID-19: How are we “really” doing? </a:t>
            </a:r>
          </a:p>
        </p:txBody>
      </p:sp>
      <p:sp>
        <p:nvSpPr>
          <p:cNvPr id="3" name="Subtitle 2">
            <a:extLst>
              <a:ext uri="{FF2B5EF4-FFF2-40B4-BE49-F238E27FC236}">
                <a16:creationId xmlns:a16="http://schemas.microsoft.com/office/drawing/2014/main" id="{9EFABA0D-FF1C-472A-A1C1-99722B3EF622}"/>
              </a:ext>
            </a:extLst>
          </p:cNvPr>
          <p:cNvSpPr>
            <a:spLocks noGrp="1"/>
          </p:cNvSpPr>
          <p:nvPr>
            <p:ph type="subTitle" idx="1"/>
          </p:nvPr>
        </p:nvSpPr>
        <p:spPr>
          <a:xfrm>
            <a:off x="8160774" y="4955776"/>
            <a:ext cx="3372463" cy="1387775"/>
          </a:xfrm>
        </p:spPr>
        <p:txBody>
          <a:bodyPr>
            <a:normAutofit/>
          </a:bodyPr>
          <a:lstStyle/>
          <a:p>
            <a:r>
              <a:rPr lang="en-US" sz="2200" dirty="0"/>
              <a:t>Lauren Thorn, MSW, LCSW</a:t>
            </a:r>
          </a:p>
          <a:p>
            <a:r>
              <a:rPr lang="en-US" sz="2200" dirty="0"/>
              <a:t>Associate Dean of Students</a:t>
            </a:r>
          </a:p>
          <a:p>
            <a:r>
              <a:rPr lang="en-US" sz="2200" dirty="0"/>
              <a:t>East Carolina University</a:t>
            </a:r>
          </a:p>
        </p:txBody>
      </p:sp>
      <p:pic>
        <p:nvPicPr>
          <p:cNvPr id="5" name="Picture 4" descr="Diagram&#10;&#10;Description automatically generated">
            <a:extLst>
              <a:ext uri="{FF2B5EF4-FFF2-40B4-BE49-F238E27FC236}">
                <a16:creationId xmlns:a16="http://schemas.microsoft.com/office/drawing/2014/main" id="{8CB7FC31-83E2-4992-99B8-78A18CA7E2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6915" y="673223"/>
            <a:ext cx="6915663" cy="5515241"/>
          </a:xfrm>
          <a:prstGeom prst="rect">
            <a:avLst/>
          </a:prstGeom>
        </p:spPr>
      </p:pic>
    </p:spTree>
    <p:extLst>
      <p:ext uri="{BB962C8B-B14F-4D97-AF65-F5344CB8AC3E}">
        <p14:creationId xmlns:p14="http://schemas.microsoft.com/office/powerpoint/2010/main" val="24495461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CA00BB-1FA8-4F3E-AB7A-F9255E4F168B}"/>
              </a:ext>
            </a:extLst>
          </p:cNvPr>
          <p:cNvSpPr>
            <a:spLocks noGrp="1"/>
          </p:cNvSpPr>
          <p:nvPr>
            <p:ph type="title"/>
          </p:nvPr>
        </p:nvSpPr>
        <p:spPr>
          <a:xfrm>
            <a:off x="6400800" y="499533"/>
            <a:ext cx="5142271" cy="1658198"/>
          </a:xfrm>
        </p:spPr>
        <p:txBody>
          <a:bodyPr>
            <a:normAutofit/>
          </a:bodyPr>
          <a:lstStyle/>
          <a:p>
            <a:r>
              <a:rPr lang="en-US"/>
              <a:t>Pandemic fatigue and burnout</a:t>
            </a:r>
            <a:endParaRPr lang="en-US" dirty="0"/>
          </a:p>
        </p:txBody>
      </p:sp>
      <p:pic>
        <p:nvPicPr>
          <p:cNvPr id="9" name="Picture 8" descr="Text&#10;&#10;Description automatically generated">
            <a:extLst>
              <a:ext uri="{FF2B5EF4-FFF2-40B4-BE49-F238E27FC236}">
                <a16:creationId xmlns:a16="http://schemas.microsoft.com/office/drawing/2014/main" id="{7F5E2D52-6818-495D-AC4C-38957ACB6D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3192" y="1006554"/>
            <a:ext cx="5451627" cy="4524850"/>
          </a:xfrm>
          <a:prstGeom prst="rect">
            <a:avLst/>
          </a:prstGeom>
        </p:spPr>
      </p:pic>
      <p:sp>
        <p:nvSpPr>
          <p:cNvPr id="4" name="Content Placeholder 3">
            <a:extLst>
              <a:ext uri="{FF2B5EF4-FFF2-40B4-BE49-F238E27FC236}">
                <a16:creationId xmlns:a16="http://schemas.microsoft.com/office/drawing/2014/main" id="{14A0A81F-DBCE-4079-8FAD-906320BEA9BE}"/>
              </a:ext>
            </a:extLst>
          </p:cNvPr>
          <p:cNvSpPr>
            <a:spLocks noGrp="1"/>
          </p:cNvSpPr>
          <p:nvPr>
            <p:ph idx="1"/>
          </p:nvPr>
        </p:nvSpPr>
        <p:spPr>
          <a:xfrm>
            <a:off x="6400800" y="2011680"/>
            <a:ext cx="5142271" cy="3864732"/>
          </a:xfrm>
        </p:spPr>
        <p:txBody>
          <a:bodyPr>
            <a:normAutofit/>
          </a:bodyPr>
          <a:lstStyle/>
          <a:p>
            <a:r>
              <a:rPr lang="en-US" i="1" dirty="0"/>
              <a:t>By nature, student-affairs professionals deal in crisis, said Martha Compton, president of the Association for Student Conduct Administration. </a:t>
            </a:r>
          </a:p>
          <a:p>
            <a:endParaRPr lang="en-US" i="1" dirty="0"/>
          </a:p>
          <a:p>
            <a:r>
              <a:rPr lang="en-US" i="1" dirty="0"/>
              <a:t>But “nobody’s meant to deal with a crisis for 10 months straight.”</a:t>
            </a:r>
          </a:p>
          <a:p>
            <a:endParaRPr lang="en-US" i="1" dirty="0"/>
          </a:p>
          <a:p>
            <a:r>
              <a:rPr lang="en-US" i="1" dirty="0"/>
              <a:t>#TeamNoSleep</a:t>
            </a:r>
          </a:p>
        </p:txBody>
      </p:sp>
    </p:spTree>
    <p:extLst>
      <p:ext uri="{BB962C8B-B14F-4D97-AF65-F5344CB8AC3E}">
        <p14:creationId xmlns:p14="http://schemas.microsoft.com/office/powerpoint/2010/main" val="10263485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CA00BB-1FA8-4F3E-AB7A-F9255E4F168B}"/>
              </a:ext>
            </a:extLst>
          </p:cNvPr>
          <p:cNvSpPr>
            <a:spLocks noGrp="1"/>
          </p:cNvSpPr>
          <p:nvPr>
            <p:ph type="title"/>
          </p:nvPr>
        </p:nvSpPr>
        <p:spPr/>
        <p:txBody>
          <a:bodyPr/>
          <a:lstStyle/>
          <a:p>
            <a:r>
              <a:rPr lang="en-US"/>
              <a:t>Pandemic fatigue and burnout</a:t>
            </a:r>
            <a:endParaRPr lang="en-US" dirty="0"/>
          </a:p>
        </p:txBody>
      </p:sp>
      <p:pic>
        <p:nvPicPr>
          <p:cNvPr id="5" name="Content Placeholder 4" descr="Graphical user interface, text, website&#10;&#10;Description automatically generated">
            <a:extLst>
              <a:ext uri="{FF2B5EF4-FFF2-40B4-BE49-F238E27FC236}">
                <a16:creationId xmlns:a16="http://schemas.microsoft.com/office/drawing/2014/main" id="{84F7245A-C5E1-4E70-920B-413190483731}"/>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459969" y="2305878"/>
            <a:ext cx="3318605" cy="2856395"/>
          </a:xfrm>
        </p:spPr>
      </p:pic>
      <p:sp>
        <p:nvSpPr>
          <p:cNvPr id="3" name="TextBox 2">
            <a:extLst>
              <a:ext uri="{FF2B5EF4-FFF2-40B4-BE49-F238E27FC236}">
                <a16:creationId xmlns:a16="http://schemas.microsoft.com/office/drawing/2014/main" id="{4512A6BB-B659-4140-9F92-5FA58538C8A0}"/>
              </a:ext>
            </a:extLst>
          </p:cNvPr>
          <p:cNvSpPr txBox="1"/>
          <p:nvPr/>
        </p:nvSpPr>
        <p:spPr>
          <a:xfrm>
            <a:off x="1029810" y="2305878"/>
            <a:ext cx="6161103" cy="3416320"/>
          </a:xfrm>
          <a:prstGeom prst="rect">
            <a:avLst/>
          </a:prstGeom>
          <a:noFill/>
        </p:spPr>
        <p:txBody>
          <a:bodyPr wrap="square" rtlCol="0">
            <a:spAutoFit/>
          </a:bodyPr>
          <a:lstStyle/>
          <a:p>
            <a:r>
              <a:rPr lang="en-US" dirty="0"/>
              <a:t>She knew the pace was unsustainable. Legions of professors are hitting the wall in their own ways. For some, like </a:t>
            </a:r>
            <a:r>
              <a:rPr lang="en-US" dirty="0" err="1"/>
              <a:t>Rutuku</a:t>
            </a:r>
            <a:r>
              <a:rPr lang="en-US" dirty="0"/>
              <a:t>, the problem has been a crushing workload combined with child-care challenges. </a:t>
            </a:r>
          </a:p>
          <a:p>
            <a:endParaRPr lang="en-US" dirty="0"/>
          </a:p>
          <a:p>
            <a:r>
              <a:rPr lang="en-US" dirty="0"/>
              <a:t>For others, it’s a feeling that their institution expects them to be counselors and ed-tech experts on top of their regular responsibilities, even if it means working seven days a week. </a:t>
            </a:r>
          </a:p>
          <a:p>
            <a:endParaRPr lang="en-US" dirty="0"/>
          </a:p>
          <a:p>
            <a:r>
              <a:rPr lang="en-US" dirty="0"/>
              <a:t>Black and Latino professors are bearing additional burdens, supporting students of color and contributing to the national debate on racism. </a:t>
            </a:r>
          </a:p>
        </p:txBody>
      </p:sp>
    </p:spTree>
    <p:extLst>
      <p:ext uri="{BB962C8B-B14F-4D97-AF65-F5344CB8AC3E}">
        <p14:creationId xmlns:p14="http://schemas.microsoft.com/office/powerpoint/2010/main" val="1046950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AAB4DC-CD94-4566-85DF-00CD2776B68A}"/>
              </a:ext>
            </a:extLst>
          </p:cNvPr>
          <p:cNvSpPr>
            <a:spLocks noGrp="1"/>
          </p:cNvSpPr>
          <p:nvPr>
            <p:ph type="title"/>
          </p:nvPr>
        </p:nvSpPr>
        <p:spPr>
          <a:xfrm>
            <a:off x="657225" y="499533"/>
            <a:ext cx="7115176" cy="1658198"/>
          </a:xfrm>
        </p:spPr>
        <p:txBody>
          <a:bodyPr>
            <a:normAutofit/>
          </a:bodyPr>
          <a:lstStyle/>
          <a:p>
            <a:r>
              <a:rPr lang="en-US"/>
              <a:t>Decision fatigue</a:t>
            </a:r>
          </a:p>
        </p:txBody>
      </p:sp>
      <p:sp>
        <p:nvSpPr>
          <p:cNvPr id="3" name="Content Placeholder 2">
            <a:extLst>
              <a:ext uri="{FF2B5EF4-FFF2-40B4-BE49-F238E27FC236}">
                <a16:creationId xmlns:a16="http://schemas.microsoft.com/office/drawing/2014/main" id="{06440CEC-2B17-4BAF-A2A0-54AF048FD534}"/>
              </a:ext>
            </a:extLst>
          </p:cNvPr>
          <p:cNvSpPr>
            <a:spLocks noGrp="1"/>
          </p:cNvSpPr>
          <p:nvPr>
            <p:ph idx="1"/>
          </p:nvPr>
        </p:nvSpPr>
        <p:spPr>
          <a:xfrm>
            <a:off x="676656" y="2011680"/>
            <a:ext cx="6877083" cy="3766185"/>
          </a:xfrm>
        </p:spPr>
        <p:txBody>
          <a:bodyPr>
            <a:normAutofit/>
          </a:bodyPr>
          <a:lstStyle/>
          <a:p>
            <a:r>
              <a:rPr lang="en-US" i="1" dirty="0"/>
              <a:t>But the pandemic has increased decisions, too, or made what used to be easy choices more difficult. “People working and schooling from home have had to figure out where everyone is going to do their work, what times are best and worst for focused work, when to take breaks, and how to eat lunch without disrupting others,” Dr. </a:t>
            </a:r>
            <a:r>
              <a:rPr lang="en-US" i="1" dirty="0" err="1"/>
              <a:t>Vohs</a:t>
            </a:r>
            <a:r>
              <a:rPr lang="en-US" i="1" dirty="0"/>
              <a:t> says. </a:t>
            </a:r>
          </a:p>
          <a:p>
            <a:r>
              <a:rPr lang="en-US" i="1" dirty="0"/>
              <a:t>“The lack of a routine in such a big part of our lives—the period from 8am to 4pm—has created a whole host of new decisions.” </a:t>
            </a:r>
          </a:p>
        </p:txBody>
      </p:sp>
      <p:pic>
        <p:nvPicPr>
          <p:cNvPr id="5" name="Picture 4">
            <a:extLst>
              <a:ext uri="{FF2B5EF4-FFF2-40B4-BE49-F238E27FC236}">
                <a16:creationId xmlns:a16="http://schemas.microsoft.com/office/drawing/2014/main" id="{9921BCB6-6BA5-4771-9E91-350C0AD00553}"/>
              </a:ext>
            </a:extLst>
          </p:cNvPr>
          <p:cNvPicPr>
            <a:picLocks noChangeAspect="1"/>
          </p:cNvPicPr>
          <p:nvPr/>
        </p:nvPicPr>
        <p:blipFill rotWithShape="1">
          <a:blip r:embed="rId3">
            <a:extLst>
              <a:ext uri="{28A0092B-C50C-407E-A947-70E740481C1C}">
                <a14:useLocalDpi xmlns:a14="http://schemas.microsoft.com/office/drawing/2010/main" val="0"/>
              </a:ext>
            </a:extLst>
          </a:blip>
          <a:srcRect t="20133" r="-2" b="22369"/>
          <a:stretch/>
        </p:blipFill>
        <p:spPr>
          <a:xfrm>
            <a:off x="7772401" y="894522"/>
            <a:ext cx="4077463" cy="5068956"/>
          </a:xfrm>
          <a:prstGeom prst="rect">
            <a:avLst/>
          </a:prstGeom>
        </p:spPr>
      </p:pic>
    </p:spTree>
    <p:extLst>
      <p:ext uri="{BB962C8B-B14F-4D97-AF65-F5344CB8AC3E}">
        <p14:creationId xmlns:p14="http://schemas.microsoft.com/office/powerpoint/2010/main" val="34637291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8936FD8C-AFAD-4D71-8838-D5AF061BEB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15639D4E-589A-4C26-B197-3AD915178B06}"/>
              </a:ext>
            </a:extLst>
          </p:cNvPr>
          <p:cNvSpPr>
            <a:spLocks noGrp="1"/>
          </p:cNvSpPr>
          <p:nvPr>
            <p:ph type="title"/>
          </p:nvPr>
        </p:nvSpPr>
        <p:spPr>
          <a:xfrm>
            <a:off x="228600" y="770467"/>
            <a:ext cx="4410456" cy="3352800"/>
          </a:xfrm>
        </p:spPr>
        <p:txBody>
          <a:bodyPr vert="horz" lIns="91440" tIns="45720" rIns="91440" bIns="45720" rtlCol="0" anchor="b">
            <a:normAutofit/>
          </a:bodyPr>
          <a:lstStyle/>
          <a:p>
            <a:pPr>
              <a:lnSpc>
                <a:spcPct val="80000"/>
              </a:lnSpc>
            </a:pPr>
            <a:r>
              <a:rPr lang="en-US" sz="6600" dirty="0">
                <a:solidFill>
                  <a:srgbClr val="FFFFFF"/>
                </a:solidFill>
              </a:rPr>
              <a:t>Lack of structure,</a:t>
            </a:r>
            <a:br>
              <a:rPr lang="en-US" sz="6600" dirty="0">
                <a:solidFill>
                  <a:srgbClr val="FFFFFF"/>
                </a:solidFill>
              </a:rPr>
            </a:br>
            <a:r>
              <a:rPr lang="en-US" sz="6600" dirty="0">
                <a:solidFill>
                  <a:srgbClr val="FFFFFF"/>
                </a:solidFill>
              </a:rPr>
              <a:t>routine &amp;</a:t>
            </a:r>
            <a:br>
              <a:rPr lang="en-US" sz="6600" dirty="0">
                <a:solidFill>
                  <a:srgbClr val="FFFFFF"/>
                </a:solidFill>
              </a:rPr>
            </a:br>
            <a:r>
              <a:rPr lang="en-US" sz="6600" dirty="0">
                <a:solidFill>
                  <a:srgbClr val="FFFFFF"/>
                </a:solidFill>
              </a:rPr>
              <a:t>boundaries</a:t>
            </a:r>
          </a:p>
        </p:txBody>
      </p:sp>
      <p:sp>
        <p:nvSpPr>
          <p:cNvPr id="3" name="Content Placeholder 2">
            <a:extLst>
              <a:ext uri="{FF2B5EF4-FFF2-40B4-BE49-F238E27FC236}">
                <a16:creationId xmlns:a16="http://schemas.microsoft.com/office/drawing/2014/main" id="{C107BF21-8AAA-45B5-9523-61BFF4CC6006}"/>
              </a:ext>
            </a:extLst>
          </p:cNvPr>
          <p:cNvSpPr>
            <a:spLocks noGrp="1"/>
          </p:cNvSpPr>
          <p:nvPr>
            <p:ph idx="1"/>
          </p:nvPr>
        </p:nvSpPr>
        <p:spPr>
          <a:xfrm>
            <a:off x="228600" y="4206876"/>
            <a:ext cx="3841955" cy="1645920"/>
          </a:xfrm>
        </p:spPr>
        <p:txBody>
          <a:bodyPr vert="horz" lIns="91440" tIns="45720" rIns="91440" bIns="45720" rtlCol="0">
            <a:normAutofit/>
          </a:bodyPr>
          <a:lstStyle/>
          <a:p>
            <a:pPr marL="0" indent="0">
              <a:buNone/>
            </a:pPr>
            <a:r>
              <a:rPr lang="en-US" sz="2200" dirty="0">
                <a:solidFill>
                  <a:schemeClr val="bg1"/>
                </a:solidFill>
                <a:latin typeface="+mj-lt"/>
              </a:rPr>
              <a:t>When home becomes work, work more easily overtakes home…</a:t>
            </a:r>
          </a:p>
        </p:txBody>
      </p:sp>
      <p:sp>
        <p:nvSpPr>
          <p:cNvPr id="24" name="Rectangle 23">
            <a:extLst>
              <a:ext uri="{FF2B5EF4-FFF2-40B4-BE49-F238E27FC236}">
                <a16:creationId xmlns:a16="http://schemas.microsoft.com/office/drawing/2014/main" id="{DFACF551-333C-4400-9712-C8D645B65A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Text, whiteboard&#10;&#10;Description automatically generated">
            <a:extLst>
              <a:ext uri="{FF2B5EF4-FFF2-40B4-BE49-F238E27FC236}">
                <a16:creationId xmlns:a16="http://schemas.microsoft.com/office/drawing/2014/main" id="{25CAC071-EA3C-40A9-A9DB-5F2FD7F135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36717" y="629265"/>
            <a:ext cx="5957622" cy="5585271"/>
          </a:xfrm>
          <a:prstGeom prst="rect">
            <a:avLst/>
          </a:prstGeom>
        </p:spPr>
      </p:pic>
    </p:spTree>
    <p:extLst>
      <p:ext uri="{BB962C8B-B14F-4D97-AF65-F5344CB8AC3E}">
        <p14:creationId xmlns:p14="http://schemas.microsoft.com/office/powerpoint/2010/main" val="37729763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6101F1-3B91-4E71-9C6A-E0F4603424BD}"/>
              </a:ext>
            </a:extLst>
          </p:cNvPr>
          <p:cNvSpPr>
            <a:spLocks noGrp="1"/>
          </p:cNvSpPr>
          <p:nvPr>
            <p:ph type="title"/>
          </p:nvPr>
        </p:nvSpPr>
        <p:spPr>
          <a:xfrm>
            <a:off x="4955458" y="499533"/>
            <a:ext cx="6587613" cy="1658198"/>
          </a:xfrm>
        </p:spPr>
        <p:txBody>
          <a:bodyPr>
            <a:normAutofit/>
          </a:bodyPr>
          <a:lstStyle/>
          <a:p>
            <a:r>
              <a:rPr lang="en-US" dirty="0"/>
              <a:t>Ambiguous loss</a:t>
            </a:r>
          </a:p>
        </p:txBody>
      </p:sp>
      <p:pic>
        <p:nvPicPr>
          <p:cNvPr id="5" name="Picture 4" descr="A picture containing text&#10;&#10;Description automatically generated">
            <a:extLst>
              <a:ext uri="{FF2B5EF4-FFF2-40B4-BE49-F238E27FC236}">
                <a16:creationId xmlns:a16="http://schemas.microsoft.com/office/drawing/2014/main" id="{7A4B67B2-1869-4121-AB7E-128664A1F116}"/>
              </a:ext>
            </a:extLst>
          </p:cNvPr>
          <p:cNvPicPr>
            <a:picLocks noChangeAspect="1"/>
          </p:cNvPicPr>
          <p:nvPr/>
        </p:nvPicPr>
        <p:blipFill rotWithShape="1">
          <a:blip r:embed="rId3">
            <a:extLst>
              <a:ext uri="{28A0092B-C50C-407E-A947-70E740481C1C}">
                <a14:useLocalDpi xmlns:a14="http://schemas.microsoft.com/office/drawing/2010/main" val="0"/>
              </a:ext>
            </a:extLst>
          </a:blip>
          <a:srcRect l="6579" t="24929" r="7102" b="33187"/>
          <a:stretch/>
        </p:blipFill>
        <p:spPr>
          <a:xfrm>
            <a:off x="352425" y="1275275"/>
            <a:ext cx="4359089" cy="4573258"/>
          </a:xfrm>
          <a:prstGeom prst="rect">
            <a:avLst/>
          </a:prstGeom>
        </p:spPr>
      </p:pic>
      <p:sp>
        <p:nvSpPr>
          <p:cNvPr id="3" name="Content Placeholder 2">
            <a:extLst>
              <a:ext uri="{FF2B5EF4-FFF2-40B4-BE49-F238E27FC236}">
                <a16:creationId xmlns:a16="http://schemas.microsoft.com/office/drawing/2014/main" id="{84666DDC-DCA0-4FA0-8B27-FD39E5235C07}"/>
              </a:ext>
            </a:extLst>
          </p:cNvPr>
          <p:cNvSpPr>
            <a:spLocks noGrp="1"/>
          </p:cNvSpPr>
          <p:nvPr>
            <p:ph idx="1"/>
          </p:nvPr>
        </p:nvSpPr>
        <p:spPr>
          <a:xfrm>
            <a:off x="4955458" y="2011680"/>
            <a:ext cx="6587613" cy="3864732"/>
          </a:xfrm>
        </p:spPr>
        <p:txBody>
          <a:bodyPr>
            <a:normAutofit/>
          </a:bodyPr>
          <a:lstStyle/>
          <a:p>
            <a:r>
              <a:rPr lang="en-US" sz="1700" dirty="0"/>
              <a:t>“We’re simultaneously joining virtual meetings, consuming the news, educating children, and checking on loved ones. The boundaries between what we know and what we don’t know about what is safe and what is science have become complicated. </a:t>
            </a:r>
          </a:p>
          <a:p>
            <a:r>
              <a:rPr lang="en-US" sz="1700" dirty="0"/>
              <a:t>While we’re trying to find ways to soothe ourselves and each other, we’re canceling birthdays, vacations, and weddings. We’re also losing scheduled surgeries, new jobs, the ability to pay rent, and, overall, the feeling that we can predict what will come next and that we are in control.</a:t>
            </a:r>
          </a:p>
          <a:p>
            <a:r>
              <a:rPr lang="en-US" sz="1700" dirty="0"/>
              <a:t>This type of loss, which can’t be concretely verified or easily resolved, is called “ambiguous loss" and is a term developed by Dr. Pauline Boss. Boss developed the idea of ambiguous loss to help explain the reactions people feel when experiencing grief that is marked by the inability to confirm a person’s whereabouts, their death, or their ability to come back and return to “normal.”</a:t>
            </a:r>
          </a:p>
          <a:p>
            <a:endParaRPr lang="en-US" sz="1700" dirty="0"/>
          </a:p>
        </p:txBody>
      </p:sp>
    </p:spTree>
    <p:extLst>
      <p:ext uri="{BB962C8B-B14F-4D97-AF65-F5344CB8AC3E}">
        <p14:creationId xmlns:p14="http://schemas.microsoft.com/office/powerpoint/2010/main" val="8731216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1">
            <a:extLst>
              <a:ext uri="{FF2B5EF4-FFF2-40B4-BE49-F238E27FC236}">
                <a16:creationId xmlns:a16="http://schemas.microsoft.com/office/drawing/2014/main" id="{6194A79E-B74C-43E8-9A45-8B893C421A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5992" y="0"/>
            <a:ext cx="4636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9299EE6-8D1F-4235-AC7D-4329C01AC443}"/>
              </a:ext>
            </a:extLst>
          </p:cNvPr>
          <p:cNvSpPr>
            <a:spLocks noGrp="1"/>
          </p:cNvSpPr>
          <p:nvPr>
            <p:ph type="title"/>
          </p:nvPr>
        </p:nvSpPr>
        <p:spPr>
          <a:xfrm>
            <a:off x="8173212" y="100668"/>
            <a:ext cx="3401568" cy="1513762"/>
          </a:xfrm>
        </p:spPr>
        <p:txBody>
          <a:bodyPr anchor="b">
            <a:normAutofit/>
          </a:bodyPr>
          <a:lstStyle/>
          <a:p>
            <a:r>
              <a:rPr lang="en-US" sz="4000" dirty="0">
                <a:solidFill>
                  <a:srgbClr val="FFFFFF"/>
                </a:solidFill>
              </a:rPr>
              <a:t>ECU COVID-19 Impact Survey</a:t>
            </a:r>
          </a:p>
        </p:txBody>
      </p:sp>
      <p:pic>
        <p:nvPicPr>
          <p:cNvPr id="5" name="Content Placeholder 4" descr="A picture containing text, screenshot, person&#10;&#10;Description automatically generated">
            <a:extLst>
              <a:ext uri="{FF2B5EF4-FFF2-40B4-BE49-F238E27FC236}">
                <a16:creationId xmlns:a16="http://schemas.microsoft.com/office/drawing/2014/main" id="{06D0A3F3-4B18-4AF8-84DC-BBD7B05284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3999" y="1652598"/>
            <a:ext cx="6278529" cy="3563065"/>
          </a:xfrm>
          <a:prstGeom prst="rect">
            <a:avLst/>
          </a:prstGeom>
        </p:spPr>
      </p:pic>
      <p:sp>
        <p:nvSpPr>
          <p:cNvPr id="15" name="Content Placeholder 8">
            <a:extLst>
              <a:ext uri="{FF2B5EF4-FFF2-40B4-BE49-F238E27FC236}">
                <a16:creationId xmlns:a16="http://schemas.microsoft.com/office/drawing/2014/main" id="{B131C018-0F70-43F0-8D2E-1AF07A23C8B8}"/>
              </a:ext>
            </a:extLst>
          </p:cNvPr>
          <p:cNvSpPr>
            <a:spLocks noGrp="1"/>
          </p:cNvSpPr>
          <p:nvPr>
            <p:ph idx="1"/>
          </p:nvPr>
        </p:nvSpPr>
        <p:spPr>
          <a:xfrm>
            <a:off x="8086987" y="1715098"/>
            <a:ext cx="3783435" cy="5029651"/>
          </a:xfrm>
        </p:spPr>
        <p:txBody>
          <a:bodyPr>
            <a:normAutofit fontScale="92500" lnSpcReduction="10000"/>
          </a:bodyPr>
          <a:lstStyle/>
          <a:p>
            <a:r>
              <a:rPr lang="en-US" sz="1800" dirty="0">
                <a:solidFill>
                  <a:schemeClr val="bg1"/>
                </a:solidFill>
              </a:rPr>
              <a:t>36.9% of staff reported increased work commitments. </a:t>
            </a:r>
          </a:p>
          <a:p>
            <a:r>
              <a:rPr lang="en-US" sz="1800" dirty="0">
                <a:solidFill>
                  <a:schemeClr val="bg1"/>
                </a:solidFill>
              </a:rPr>
              <a:t>49.6% of staff reported increased family responsibilities.  </a:t>
            </a:r>
          </a:p>
          <a:p>
            <a:r>
              <a:rPr lang="en-US" sz="1800" dirty="0">
                <a:solidFill>
                  <a:schemeClr val="bg1"/>
                </a:solidFill>
              </a:rPr>
              <a:t>Female respondents were more likely to report having increased work and family responsibilities. Approximately 42.9% of female respondents reported increased work responsibilities compared to 22.7% of male counterparts. The same can be said for family responsibilities with 57.1% of female staff members reporting increased responsibilities compared to 31.8% of male respondents.</a:t>
            </a:r>
          </a:p>
          <a:p>
            <a:r>
              <a:rPr lang="en-US" sz="1800" dirty="0">
                <a:solidFill>
                  <a:schemeClr val="bg1"/>
                </a:solidFill>
              </a:rPr>
              <a:t>Staff members’ well-being and stress levels were seemingly affected by the pandemic. Some 31.5% of staff reported feeling a “great deal” more anxious, while 23.4% reported feeling a “great deal” more irritated, and 22% reported having more difficulty concentrating. </a:t>
            </a:r>
          </a:p>
        </p:txBody>
      </p:sp>
    </p:spTree>
    <p:extLst>
      <p:ext uri="{BB962C8B-B14F-4D97-AF65-F5344CB8AC3E}">
        <p14:creationId xmlns:p14="http://schemas.microsoft.com/office/powerpoint/2010/main" val="30585993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4C28D9D5-F89A-4912-B9B4-BDE8FB062F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E8D73B9A-D3FE-46EA-ADDB-5C9FC1B52C16}"/>
              </a:ext>
            </a:extLst>
          </p:cNvPr>
          <p:cNvSpPr>
            <a:spLocks noGrp="1"/>
          </p:cNvSpPr>
          <p:nvPr>
            <p:ph type="title"/>
          </p:nvPr>
        </p:nvSpPr>
        <p:spPr>
          <a:xfrm>
            <a:off x="7933038" y="770467"/>
            <a:ext cx="3740270" cy="3352800"/>
          </a:xfrm>
        </p:spPr>
        <p:txBody>
          <a:bodyPr vert="horz" lIns="91440" tIns="45720" rIns="91440" bIns="45720" rtlCol="0" anchor="b">
            <a:normAutofit/>
          </a:bodyPr>
          <a:lstStyle/>
          <a:p>
            <a:pPr>
              <a:lnSpc>
                <a:spcPct val="80000"/>
              </a:lnSpc>
            </a:pPr>
            <a:r>
              <a:rPr lang="en-US" sz="4600">
                <a:solidFill>
                  <a:srgbClr val="FFFFFF"/>
                </a:solidFill>
              </a:rPr>
              <a:t>Acknowledging that our experiences will vary….</a:t>
            </a:r>
          </a:p>
        </p:txBody>
      </p:sp>
      <p:sp>
        <p:nvSpPr>
          <p:cNvPr id="16" name="Rectangle 15">
            <a:extLst>
              <a:ext uri="{FF2B5EF4-FFF2-40B4-BE49-F238E27FC236}">
                <a16:creationId xmlns:a16="http://schemas.microsoft.com/office/drawing/2014/main" id="{211494CC-1A94-4026-AF46-69A6970C99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431011"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6EFFC3A0-4B6D-4F1E-B137-12E1F8237B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96260" y="1"/>
            <a:ext cx="3088456" cy="2796158"/>
          </a:xfrm>
          <a:prstGeom prst="rect">
            <a:avLst/>
          </a:prstGeom>
          <a:solidFill>
            <a:schemeClr val="accent1">
              <a:lumMod val="60000"/>
              <a:lumOff val="4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Text&#10;&#10;Description automatically generated">
            <a:extLst>
              <a:ext uri="{FF2B5EF4-FFF2-40B4-BE49-F238E27FC236}">
                <a16:creationId xmlns:a16="http://schemas.microsoft.com/office/drawing/2014/main" id="{DF2DA5A6-A8A2-4CAF-B482-082601479551}"/>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23908" r="2" b="14076"/>
          <a:stretch/>
        </p:blipFill>
        <p:spPr>
          <a:xfrm>
            <a:off x="3480642" y="303047"/>
            <a:ext cx="3088456" cy="2796158"/>
          </a:xfrm>
          <a:prstGeom prst="rect">
            <a:avLst/>
          </a:prstGeom>
        </p:spPr>
      </p:pic>
      <p:sp>
        <p:nvSpPr>
          <p:cNvPr id="20" name="Rectangle 19">
            <a:extLst>
              <a:ext uri="{FF2B5EF4-FFF2-40B4-BE49-F238E27FC236}">
                <a16:creationId xmlns:a16="http://schemas.microsoft.com/office/drawing/2014/main" id="{346306DD-38E3-4015-8E7A-63288DD885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4109826"/>
            <a:ext cx="4028103" cy="2753311"/>
          </a:xfrm>
          <a:prstGeom prst="rect">
            <a:avLst/>
          </a:prstGeom>
          <a:solidFill>
            <a:schemeClr val="accent1">
              <a:lumMod val="7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icture containing text&#10;&#10;Description automatically generated">
            <a:extLst>
              <a:ext uri="{FF2B5EF4-FFF2-40B4-BE49-F238E27FC236}">
                <a16:creationId xmlns:a16="http://schemas.microsoft.com/office/drawing/2014/main" id="{7F6AD7D7-E418-43AF-9923-ABF7EA9D2654}"/>
              </a:ext>
            </a:extLst>
          </p:cNvPr>
          <p:cNvPicPr>
            <a:picLocks noChangeAspect="1"/>
          </p:cNvPicPr>
          <p:nvPr/>
        </p:nvPicPr>
        <p:blipFill rotWithShape="1">
          <a:blip r:embed="rId4">
            <a:extLst>
              <a:ext uri="{28A0092B-C50C-407E-A947-70E740481C1C}">
                <a14:useLocalDpi xmlns:a14="http://schemas.microsoft.com/office/drawing/2010/main" val="0"/>
              </a:ext>
            </a:extLst>
          </a:blip>
          <a:srcRect t="22903" r="-2" b="30062"/>
          <a:stretch/>
        </p:blipFill>
        <p:spPr>
          <a:xfrm>
            <a:off x="4291831" y="3250560"/>
            <a:ext cx="3398525" cy="3456085"/>
          </a:xfrm>
          <a:prstGeom prst="rect">
            <a:avLst/>
          </a:prstGeom>
        </p:spPr>
      </p:pic>
      <p:pic>
        <p:nvPicPr>
          <p:cNvPr id="11" name="Picture 10" descr="Text&#10;&#10;Description automatically generated">
            <a:extLst>
              <a:ext uri="{FF2B5EF4-FFF2-40B4-BE49-F238E27FC236}">
                <a16:creationId xmlns:a16="http://schemas.microsoft.com/office/drawing/2014/main" id="{B28D6E75-E71F-411F-84BB-BA5A0DAE8572}"/>
              </a:ext>
            </a:extLst>
          </p:cNvPr>
          <p:cNvPicPr>
            <a:picLocks noChangeAspect="1"/>
          </p:cNvPicPr>
          <p:nvPr/>
        </p:nvPicPr>
        <p:blipFill rotWithShape="1">
          <a:blip r:embed="rId5">
            <a:extLst>
              <a:ext uri="{28A0092B-C50C-407E-A947-70E740481C1C}">
                <a14:useLocalDpi xmlns:a14="http://schemas.microsoft.com/office/drawing/2010/main" val="0"/>
              </a:ext>
            </a:extLst>
          </a:blip>
          <a:srcRect l="8150" t="22029" r="7839" b="30290"/>
          <a:stretch/>
        </p:blipFill>
        <p:spPr>
          <a:xfrm>
            <a:off x="59967" y="104361"/>
            <a:ext cx="3233020" cy="3974056"/>
          </a:xfrm>
          <a:prstGeom prst="rect">
            <a:avLst/>
          </a:prstGeom>
        </p:spPr>
      </p:pic>
      <p:pic>
        <p:nvPicPr>
          <p:cNvPr id="4" name="Picture 3" descr="Text, letter&#10;&#10;Description automatically generated">
            <a:extLst>
              <a:ext uri="{FF2B5EF4-FFF2-40B4-BE49-F238E27FC236}">
                <a16:creationId xmlns:a16="http://schemas.microsoft.com/office/drawing/2014/main" id="{37AE7DEA-B827-4D55-B939-6A09658E13F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84428" y="3786407"/>
            <a:ext cx="3009852" cy="2967232"/>
          </a:xfrm>
          <a:prstGeom prst="rect">
            <a:avLst/>
          </a:prstGeom>
        </p:spPr>
      </p:pic>
    </p:spTree>
    <p:extLst>
      <p:ext uri="{BB962C8B-B14F-4D97-AF65-F5344CB8AC3E}">
        <p14:creationId xmlns:p14="http://schemas.microsoft.com/office/powerpoint/2010/main" val="25255992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89B6DBE-5EB1-4977-8210-379351EE94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5992" y="0"/>
            <a:ext cx="4636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A1866CD-BB11-4B0C-8DB9-7F88D9DA0055}"/>
              </a:ext>
            </a:extLst>
          </p:cNvPr>
          <p:cNvSpPr>
            <a:spLocks noGrp="1"/>
          </p:cNvSpPr>
          <p:nvPr>
            <p:ph type="title"/>
          </p:nvPr>
        </p:nvSpPr>
        <p:spPr>
          <a:xfrm>
            <a:off x="8292482" y="-195958"/>
            <a:ext cx="3401568" cy="3071191"/>
          </a:xfrm>
        </p:spPr>
        <p:txBody>
          <a:bodyPr anchor="b">
            <a:normAutofit/>
          </a:bodyPr>
          <a:lstStyle/>
          <a:p>
            <a:r>
              <a:rPr lang="en-US" sz="3600" dirty="0">
                <a:solidFill>
                  <a:srgbClr val="FFFFFF"/>
                </a:solidFill>
              </a:rPr>
              <a:t>And that no one has all the answers, but we do know this: </a:t>
            </a:r>
          </a:p>
        </p:txBody>
      </p:sp>
      <p:pic>
        <p:nvPicPr>
          <p:cNvPr id="5" name="Content Placeholder 4" descr="Graphical user interface, application&#10;&#10;Description automatically generated">
            <a:extLst>
              <a:ext uri="{FF2B5EF4-FFF2-40B4-BE49-F238E27FC236}">
                <a16:creationId xmlns:a16="http://schemas.microsoft.com/office/drawing/2014/main" id="{EBCFF1B7-4B99-416B-B00B-009B893BF1BB}"/>
              </a:ext>
            </a:extLst>
          </p:cNvPr>
          <p:cNvPicPr>
            <a:picLocks noChangeAspect="1"/>
          </p:cNvPicPr>
          <p:nvPr/>
        </p:nvPicPr>
        <p:blipFill rotWithShape="1">
          <a:blip r:embed="rId3">
            <a:extLst>
              <a:ext uri="{28A0092B-C50C-407E-A947-70E740481C1C}">
                <a14:useLocalDpi xmlns:a14="http://schemas.microsoft.com/office/drawing/2010/main" val="0"/>
              </a:ext>
            </a:extLst>
          </a:blip>
          <a:srcRect t="25821" b="33015"/>
          <a:stretch/>
        </p:blipFill>
        <p:spPr>
          <a:xfrm>
            <a:off x="633999" y="640080"/>
            <a:ext cx="6278529" cy="5588101"/>
          </a:xfrm>
          <a:prstGeom prst="rect">
            <a:avLst/>
          </a:prstGeom>
        </p:spPr>
      </p:pic>
      <p:sp>
        <p:nvSpPr>
          <p:cNvPr id="9" name="Content Placeholder 8">
            <a:extLst>
              <a:ext uri="{FF2B5EF4-FFF2-40B4-BE49-F238E27FC236}">
                <a16:creationId xmlns:a16="http://schemas.microsoft.com/office/drawing/2014/main" id="{078EA264-56C7-42F4-99AD-250240990415}"/>
              </a:ext>
            </a:extLst>
          </p:cNvPr>
          <p:cNvSpPr>
            <a:spLocks noGrp="1"/>
          </p:cNvSpPr>
          <p:nvPr>
            <p:ph idx="1"/>
          </p:nvPr>
        </p:nvSpPr>
        <p:spPr>
          <a:xfrm>
            <a:off x="8173212" y="2419773"/>
            <a:ext cx="3401568" cy="3358092"/>
          </a:xfrm>
        </p:spPr>
        <p:txBody>
          <a:bodyPr>
            <a:normAutofit/>
          </a:bodyPr>
          <a:lstStyle/>
          <a:p>
            <a:endParaRPr lang="en-US" sz="4000" dirty="0">
              <a:solidFill>
                <a:srgbClr val="FFFFFF"/>
              </a:solidFill>
            </a:endParaRPr>
          </a:p>
          <a:p>
            <a:r>
              <a:rPr lang="en-US" sz="4000" dirty="0">
                <a:solidFill>
                  <a:srgbClr val="FFFFFF"/>
                </a:solidFill>
              </a:rPr>
              <a:t>Something’s </a:t>
            </a:r>
            <a:r>
              <a:rPr lang="en-US" sz="4000" dirty="0" err="1">
                <a:solidFill>
                  <a:srgbClr val="FFFFFF"/>
                </a:solidFill>
              </a:rPr>
              <a:t>gotta</a:t>
            </a:r>
            <a:r>
              <a:rPr lang="en-US" sz="4000" dirty="0">
                <a:solidFill>
                  <a:srgbClr val="FFFFFF"/>
                </a:solidFill>
              </a:rPr>
              <a:t> give. </a:t>
            </a:r>
          </a:p>
        </p:txBody>
      </p:sp>
    </p:spTree>
    <p:extLst>
      <p:ext uri="{BB962C8B-B14F-4D97-AF65-F5344CB8AC3E}">
        <p14:creationId xmlns:p14="http://schemas.microsoft.com/office/powerpoint/2010/main" val="6511910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D976C13-68E6-4E25-B13E-FC3A2D3F66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a:extLst>
              <a:ext uri="{FF2B5EF4-FFF2-40B4-BE49-F238E27FC236}">
                <a16:creationId xmlns:a16="http://schemas.microsoft.com/office/drawing/2014/main" id="{E2FE3A7B-DDFF-4F81-8AAE-11D96D138C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69825ADD-F95C-4747-9B41-5DB21C28E6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7" y="643467"/>
            <a:ext cx="10905065" cy="5571066"/>
          </a:xfrm>
          <a:prstGeom prst="rect">
            <a:avLst/>
          </a:prstGeom>
          <a:noFill/>
          <a:ln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6791A8E-B2BA-467D-BB87-8CFBFB13AF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3900" y="726948"/>
            <a:ext cx="10744200" cy="5404104"/>
          </a:xfrm>
          <a:prstGeom prst="rect">
            <a:avLst/>
          </a:prstGeom>
          <a:noFill/>
          <a:ln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A7F0CFC-5E60-4A3C-8793-03DC55EE69E0}"/>
              </a:ext>
            </a:extLst>
          </p:cNvPr>
          <p:cNvSpPr>
            <a:spLocks noGrp="1"/>
          </p:cNvSpPr>
          <p:nvPr>
            <p:ph type="title"/>
          </p:nvPr>
        </p:nvSpPr>
        <p:spPr>
          <a:xfrm>
            <a:off x="1286503" y="1285196"/>
            <a:ext cx="9607160" cy="3823517"/>
          </a:xfrm>
        </p:spPr>
        <p:txBody>
          <a:bodyPr vert="horz" lIns="91440" tIns="45720" rIns="91440" bIns="45720" rtlCol="0" anchor="b">
            <a:normAutofit fontScale="90000"/>
          </a:bodyPr>
          <a:lstStyle/>
          <a:p>
            <a:pPr algn="ctr">
              <a:lnSpc>
                <a:spcPct val="80000"/>
              </a:lnSpc>
            </a:pPr>
            <a:r>
              <a:rPr lang="en-US" sz="7200" dirty="0">
                <a:solidFill>
                  <a:srgbClr val="FFFFFF"/>
                </a:solidFill>
              </a:rPr>
              <a:t>The internalized stress and burnout from COVID-19 has the potential to negatively impact generations. </a:t>
            </a:r>
          </a:p>
        </p:txBody>
      </p:sp>
    </p:spTree>
    <p:extLst>
      <p:ext uri="{BB962C8B-B14F-4D97-AF65-F5344CB8AC3E}">
        <p14:creationId xmlns:p14="http://schemas.microsoft.com/office/powerpoint/2010/main" val="1168734830"/>
      </p:ext>
    </p:extLst>
  </p:cSld>
  <p:clrMapOvr>
    <a:overrideClrMapping bg1="dk1" tx1="lt1" bg2="dk2" tx2="lt2" accent1="accent1" accent2="accent2" accent3="accent3" accent4="accent4" accent5="accent5" accent6="accent6" hlink="hlink" folHlink="folHlink"/>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12D0CA-7D98-4DDE-9BF3-8C1DBF0085CB}"/>
              </a:ext>
            </a:extLst>
          </p:cNvPr>
          <p:cNvSpPr>
            <a:spLocks noGrp="1"/>
          </p:cNvSpPr>
          <p:nvPr>
            <p:ph type="title"/>
          </p:nvPr>
        </p:nvSpPr>
        <p:spPr>
          <a:xfrm>
            <a:off x="657225" y="499533"/>
            <a:ext cx="6972607" cy="1658198"/>
          </a:xfrm>
        </p:spPr>
        <p:txBody>
          <a:bodyPr>
            <a:normAutofit/>
          </a:bodyPr>
          <a:lstStyle/>
          <a:p>
            <a:r>
              <a:rPr lang="en-US" dirty="0"/>
              <a:t>It’s time to pause and </a:t>
            </a:r>
            <a:br>
              <a:rPr lang="en-US" dirty="0"/>
            </a:br>
            <a:r>
              <a:rPr lang="en-US" dirty="0"/>
              <a:t>re-evaluate.</a:t>
            </a:r>
          </a:p>
        </p:txBody>
      </p:sp>
      <p:sp>
        <p:nvSpPr>
          <p:cNvPr id="9" name="Content Placeholder 8">
            <a:extLst>
              <a:ext uri="{FF2B5EF4-FFF2-40B4-BE49-F238E27FC236}">
                <a16:creationId xmlns:a16="http://schemas.microsoft.com/office/drawing/2014/main" id="{3AB1E59D-EA75-49B0-981F-D397C608AADF}"/>
              </a:ext>
            </a:extLst>
          </p:cNvPr>
          <p:cNvSpPr>
            <a:spLocks noGrp="1"/>
          </p:cNvSpPr>
          <p:nvPr>
            <p:ph idx="1"/>
          </p:nvPr>
        </p:nvSpPr>
        <p:spPr>
          <a:xfrm>
            <a:off x="624961" y="2355575"/>
            <a:ext cx="6953176" cy="3511743"/>
          </a:xfrm>
        </p:spPr>
        <p:txBody>
          <a:bodyPr>
            <a:normAutofit/>
          </a:bodyPr>
          <a:lstStyle/>
          <a:p>
            <a:r>
              <a:rPr lang="en-US" sz="3600" dirty="0"/>
              <a:t>As individuals.</a:t>
            </a:r>
          </a:p>
          <a:p>
            <a:r>
              <a:rPr lang="en-US" sz="3600" dirty="0"/>
              <a:t>As organizations.</a:t>
            </a:r>
          </a:p>
          <a:p>
            <a:r>
              <a:rPr lang="en-US" sz="3600" dirty="0"/>
              <a:t>As a culture. </a:t>
            </a:r>
          </a:p>
          <a:p>
            <a:r>
              <a:rPr lang="en-US" sz="3600" dirty="0"/>
              <a:t>And as a profession. </a:t>
            </a:r>
          </a:p>
        </p:txBody>
      </p:sp>
      <p:pic>
        <p:nvPicPr>
          <p:cNvPr id="5" name="Content Placeholder 4" descr="Text, letter&#10;&#10;Description automatically generated">
            <a:extLst>
              <a:ext uri="{FF2B5EF4-FFF2-40B4-BE49-F238E27FC236}">
                <a16:creationId xmlns:a16="http://schemas.microsoft.com/office/drawing/2014/main" id="{CE1660BF-2EDD-4B05-B4BC-3E4014DCA819}"/>
              </a:ext>
            </a:extLst>
          </p:cNvPr>
          <p:cNvPicPr>
            <a:picLocks noChangeAspect="1"/>
          </p:cNvPicPr>
          <p:nvPr/>
        </p:nvPicPr>
        <p:blipFill rotWithShape="1">
          <a:blip r:embed="rId3">
            <a:extLst>
              <a:ext uri="{28A0092B-C50C-407E-A947-70E740481C1C}">
                <a14:useLocalDpi xmlns:a14="http://schemas.microsoft.com/office/drawing/2010/main" val="0"/>
              </a:ext>
            </a:extLst>
          </a:blip>
          <a:srcRect l="1777" r="3938"/>
          <a:stretch/>
        </p:blipFill>
        <p:spPr>
          <a:xfrm>
            <a:off x="8090452" y="274908"/>
            <a:ext cx="3747032" cy="6308183"/>
          </a:xfrm>
          <a:prstGeom prst="rect">
            <a:avLst/>
          </a:prstGeom>
        </p:spPr>
      </p:pic>
    </p:spTree>
    <p:extLst>
      <p:ext uri="{BB962C8B-B14F-4D97-AF65-F5344CB8AC3E}">
        <p14:creationId xmlns:p14="http://schemas.microsoft.com/office/powerpoint/2010/main" val="3951537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EDF6A6-EE64-4F7E-9D9D-24C7E132310C}"/>
              </a:ext>
            </a:extLst>
          </p:cNvPr>
          <p:cNvSpPr>
            <a:spLocks noGrp="1"/>
          </p:cNvSpPr>
          <p:nvPr>
            <p:ph type="title"/>
          </p:nvPr>
        </p:nvSpPr>
        <p:spPr>
          <a:xfrm>
            <a:off x="537955" y="181481"/>
            <a:ext cx="10772775" cy="1658198"/>
          </a:xfrm>
        </p:spPr>
        <p:txBody>
          <a:bodyPr/>
          <a:lstStyle/>
          <a:p>
            <a:r>
              <a:rPr lang="en-US" dirty="0"/>
              <a:t>The Story of this Presentation</a:t>
            </a:r>
          </a:p>
        </p:txBody>
      </p:sp>
      <p:pic>
        <p:nvPicPr>
          <p:cNvPr id="5" name="Content Placeholder 4" descr="Chart, radar chart&#10;&#10;Description automatically generated">
            <a:extLst>
              <a:ext uri="{FF2B5EF4-FFF2-40B4-BE49-F238E27FC236}">
                <a16:creationId xmlns:a16="http://schemas.microsoft.com/office/drawing/2014/main" id="{7C1EE523-8EAD-4682-AB65-076321A3C7FA}"/>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20789" b="35193"/>
          <a:stretch/>
        </p:blipFill>
        <p:spPr>
          <a:xfrm>
            <a:off x="3638444" y="1672697"/>
            <a:ext cx="4915111" cy="4685770"/>
          </a:xfrm>
        </p:spPr>
      </p:pic>
    </p:spTree>
    <p:extLst>
      <p:ext uri="{BB962C8B-B14F-4D97-AF65-F5344CB8AC3E}">
        <p14:creationId xmlns:p14="http://schemas.microsoft.com/office/powerpoint/2010/main" val="18874937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64BE15-90F6-4CEC-B161-0054E2BC52E7}"/>
              </a:ext>
            </a:extLst>
          </p:cNvPr>
          <p:cNvSpPr>
            <a:spLocks noGrp="1"/>
          </p:cNvSpPr>
          <p:nvPr>
            <p:ph type="title"/>
          </p:nvPr>
        </p:nvSpPr>
        <p:spPr>
          <a:xfrm>
            <a:off x="4683125" y="499533"/>
            <a:ext cx="6562726" cy="1319328"/>
          </a:xfrm>
        </p:spPr>
        <p:txBody>
          <a:bodyPr vert="horz" lIns="91440" tIns="45720" rIns="91440" bIns="45720" rtlCol="0" anchor="ctr">
            <a:normAutofit fontScale="90000"/>
          </a:bodyPr>
          <a:lstStyle/>
          <a:p>
            <a:r>
              <a:rPr lang="en-US" sz="5400" dirty="0">
                <a:solidFill>
                  <a:schemeClr val="accent1"/>
                </a:solidFill>
              </a:rPr>
              <a:t>Take a moment and consider…</a:t>
            </a:r>
          </a:p>
        </p:txBody>
      </p:sp>
      <p:pic>
        <p:nvPicPr>
          <p:cNvPr id="6" name="Picture Placeholder 5" descr="A picture containing text, outdoor, black&#10;&#10;Description automatically generated">
            <a:extLst>
              <a:ext uri="{FF2B5EF4-FFF2-40B4-BE49-F238E27FC236}">
                <a16:creationId xmlns:a16="http://schemas.microsoft.com/office/drawing/2014/main" id="{E92BD103-378A-4D01-83AF-CA5385B8A86A}"/>
              </a:ext>
            </a:extLst>
          </p:cNvPr>
          <p:cNvPicPr>
            <a:picLocks noGrp="1" noChangeAspect="1"/>
          </p:cNvPicPr>
          <p:nvPr>
            <p:ph type="pic" idx="1"/>
          </p:nvPr>
        </p:nvPicPr>
        <p:blipFill rotWithShape="1">
          <a:blip r:embed="rId3">
            <a:extLst>
              <a:ext uri="{28A0092B-C50C-407E-A947-70E740481C1C}">
                <a14:useLocalDpi xmlns:a14="http://schemas.microsoft.com/office/drawing/2010/main" val="0"/>
              </a:ext>
            </a:extLst>
          </a:blip>
          <a:srcRect l="3241" r="37360"/>
          <a:stretch/>
        </p:blipFill>
        <p:spPr>
          <a:xfrm>
            <a:off x="20" y="10"/>
            <a:ext cx="4077443" cy="6864408"/>
          </a:xfrm>
          <a:prstGeom prst="rect">
            <a:avLst/>
          </a:prstGeom>
        </p:spPr>
      </p:pic>
      <p:sp>
        <p:nvSpPr>
          <p:cNvPr id="4" name="Text Placeholder 3">
            <a:extLst>
              <a:ext uri="{FF2B5EF4-FFF2-40B4-BE49-F238E27FC236}">
                <a16:creationId xmlns:a16="http://schemas.microsoft.com/office/drawing/2014/main" id="{E6278FBB-8848-4A93-89D5-2F51805BE65D}"/>
              </a:ext>
            </a:extLst>
          </p:cNvPr>
          <p:cNvSpPr>
            <a:spLocks noGrp="1"/>
          </p:cNvSpPr>
          <p:nvPr>
            <p:ph type="body" sz="half" idx="2"/>
          </p:nvPr>
        </p:nvSpPr>
        <p:spPr>
          <a:xfrm>
            <a:off x="4702557" y="2011680"/>
            <a:ext cx="6428994" cy="4346787"/>
          </a:xfrm>
        </p:spPr>
        <p:txBody>
          <a:bodyPr vert="horz" lIns="91440" tIns="45720" rIns="91440" bIns="45720" rtlCol="0">
            <a:normAutofit/>
          </a:bodyPr>
          <a:lstStyle/>
          <a:p>
            <a:pPr>
              <a:lnSpc>
                <a:spcPct val="85000"/>
              </a:lnSpc>
            </a:pPr>
            <a:r>
              <a:rPr lang="en-US" sz="3600" dirty="0">
                <a:solidFill>
                  <a:schemeClr val="tx1">
                    <a:lumMod val="85000"/>
                    <a:lumOff val="15000"/>
                  </a:schemeClr>
                </a:solidFill>
              </a:rPr>
              <a:t>What has COVID-19 caused you to change (for the better?)</a:t>
            </a:r>
          </a:p>
          <a:p>
            <a:pPr>
              <a:lnSpc>
                <a:spcPct val="85000"/>
              </a:lnSpc>
            </a:pPr>
            <a:r>
              <a:rPr lang="en-US" sz="3600" dirty="0">
                <a:solidFill>
                  <a:schemeClr val="tx1">
                    <a:lumMod val="85000"/>
                    <a:lumOff val="15000"/>
                  </a:schemeClr>
                </a:solidFill>
              </a:rPr>
              <a:t>What patterns or routines have you created that you would like to maintain? </a:t>
            </a:r>
          </a:p>
          <a:p>
            <a:pPr>
              <a:lnSpc>
                <a:spcPct val="85000"/>
              </a:lnSpc>
            </a:pPr>
            <a:r>
              <a:rPr lang="en-US" sz="3600" dirty="0">
                <a:solidFill>
                  <a:schemeClr val="tx1">
                    <a:lumMod val="85000"/>
                    <a:lumOff val="15000"/>
                  </a:schemeClr>
                </a:solidFill>
              </a:rPr>
              <a:t>What parts of your “pre-pandemic” life would you like to leave in the past?</a:t>
            </a:r>
          </a:p>
        </p:txBody>
      </p:sp>
    </p:spTree>
    <p:extLst>
      <p:ext uri="{BB962C8B-B14F-4D97-AF65-F5344CB8AC3E}">
        <p14:creationId xmlns:p14="http://schemas.microsoft.com/office/powerpoint/2010/main" val="7883798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8936FD8C-AFAD-4D71-8838-D5AF061BEB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a:extLst>
              <a:ext uri="{FF2B5EF4-FFF2-40B4-BE49-F238E27FC236}">
                <a16:creationId xmlns:a16="http://schemas.microsoft.com/office/drawing/2014/main" id="{044444FD-680D-4464-BA51-97F6F8D2CC15}"/>
              </a:ext>
            </a:extLst>
          </p:cNvPr>
          <p:cNvSpPr>
            <a:spLocks noGrp="1"/>
          </p:cNvSpPr>
          <p:nvPr>
            <p:ph type="title"/>
          </p:nvPr>
        </p:nvSpPr>
        <p:spPr>
          <a:xfrm>
            <a:off x="603504" y="770467"/>
            <a:ext cx="3467051" cy="3352800"/>
          </a:xfrm>
        </p:spPr>
        <p:txBody>
          <a:bodyPr vert="horz" lIns="91440" tIns="45720" rIns="91440" bIns="45720" rtlCol="0" anchor="b">
            <a:normAutofit/>
          </a:bodyPr>
          <a:lstStyle/>
          <a:p>
            <a:pPr>
              <a:lnSpc>
                <a:spcPct val="80000"/>
              </a:lnSpc>
            </a:pPr>
            <a:r>
              <a:rPr lang="en-US" sz="6000" dirty="0">
                <a:solidFill>
                  <a:srgbClr val="FFFFFF"/>
                </a:solidFill>
              </a:rPr>
              <a:t>Thinking about who we choose to be…</a:t>
            </a:r>
          </a:p>
        </p:txBody>
      </p:sp>
      <p:sp>
        <p:nvSpPr>
          <p:cNvPr id="16" name="Rectangle 15">
            <a:extLst>
              <a:ext uri="{FF2B5EF4-FFF2-40B4-BE49-F238E27FC236}">
                <a16:creationId xmlns:a16="http://schemas.microsoft.com/office/drawing/2014/main" id="{DFACF551-333C-4400-9712-C8D645B65A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Placeholder 7" descr="Diagram, venn diagram&#10;&#10;Description automatically generated">
            <a:extLst>
              <a:ext uri="{FF2B5EF4-FFF2-40B4-BE49-F238E27FC236}">
                <a16:creationId xmlns:a16="http://schemas.microsoft.com/office/drawing/2014/main" id="{6B052871-993B-4578-AB5A-82200672FEE4}"/>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639056" y="616226"/>
            <a:ext cx="7500729" cy="5625547"/>
          </a:xfrm>
          <a:prstGeom prst="rect">
            <a:avLst/>
          </a:prstGeom>
        </p:spPr>
      </p:pic>
    </p:spTree>
    <p:extLst>
      <p:ext uri="{BB962C8B-B14F-4D97-AF65-F5344CB8AC3E}">
        <p14:creationId xmlns:p14="http://schemas.microsoft.com/office/powerpoint/2010/main" val="27125409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936FD8C-AFAD-4D71-8838-D5AF061BEB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3258BAD3-CA31-46E4-868B-6464039EBD72}"/>
              </a:ext>
            </a:extLst>
          </p:cNvPr>
          <p:cNvSpPr>
            <a:spLocks noGrp="1"/>
          </p:cNvSpPr>
          <p:nvPr>
            <p:ph type="title"/>
          </p:nvPr>
        </p:nvSpPr>
        <p:spPr>
          <a:xfrm>
            <a:off x="8222955" y="770467"/>
            <a:ext cx="3644367" cy="4427698"/>
          </a:xfrm>
        </p:spPr>
        <p:txBody>
          <a:bodyPr vert="horz" lIns="91440" tIns="45720" rIns="91440" bIns="45720" rtlCol="0" anchor="b">
            <a:normAutofit/>
          </a:bodyPr>
          <a:lstStyle/>
          <a:p>
            <a:pPr>
              <a:lnSpc>
                <a:spcPct val="80000"/>
              </a:lnSpc>
            </a:pPr>
            <a:r>
              <a:rPr lang="en-US" sz="6000" dirty="0"/>
              <a:t>Thinking about what we can control…</a:t>
            </a:r>
          </a:p>
        </p:txBody>
      </p:sp>
      <p:sp>
        <p:nvSpPr>
          <p:cNvPr id="13" name="Rectangle 12">
            <a:extLst>
              <a:ext uri="{FF2B5EF4-FFF2-40B4-BE49-F238E27FC236}">
                <a16:creationId xmlns:a16="http://schemas.microsoft.com/office/drawing/2014/main" id="{2273D9A5-4513-4BC3-9684-3C9E726FEC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552944"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descr="A picture containing text, receipt&#10;&#10;Description automatically generated">
            <a:extLst>
              <a:ext uri="{FF2B5EF4-FFF2-40B4-BE49-F238E27FC236}">
                <a16:creationId xmlns:a16="http://schemas.microsoft.com/office/drawing/2014/main" id="{524962AD-8A78-479E-8776-9F14C9554322}"/>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983836" y="629265"/>
            <a:ext cx="5585271" cy="5585271"/>
          </a:xfrm>
          <a:prstGeom prst="rect">
            <a:avLst/>
          </a:prstGeom>
        </p:spPr>
      </p:pic>
    </p:spTree>
    <p:extLst>
      <p:ext uri="{BB962C8B-B14F-4D97-AF65-F5344CB8AC3E}">
        <p14:creationId xmlns:p14="http://schemas.microsoft.com/office/powerpoint/2010/main" val="23703182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936FD8C-AFAD-4D71-8838-D5AF061BEB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740C82DA-0627-41AD-BC9F-3D2065CEAF69}"/>
              </a:ext>
            </a:extLst>
          </p:cNvPr>
          <p:cNvSpPr>
            <a:spLocks noGrp="1"/>
          </p:cNvSpPr>
          <p:nvPr>
            <p:ph type="title"/>
          </p:nvPr>
        </p:nvSpPr>
        <p:spPr>
          <a:xfrm>
            <a:off x="7222602" y="324508"/>
            <a:ext cx="4472681" cy="5248934"/>
          </a:xfrm>
        </p:spPr>
        <p:txBody>
          <a:bodyPr vert="horz" lIns="91440" tIns="45720" rIns="91440" bIns="45720" rtlCol="0" anchor="b">
            <a:normAutofit fontScale="90000"/>
          </a:bodyPr>
          <a:lstStyle/>
          <a:p>
            <a:pPr>
              <a:lnSpc>
                <a:spcPct val="80000"/>
              </a:lnSpc>
            </a:pPr>
            <a:r>
              <a:rPr lang="en-US" sz="5400" dirty="0"/>
              <a:t>And finding ways to incorporate self-care in meaningful, intentional steps that work for you as an individual</a:t>
            </a:r>
          </a:p>
        </p:txBody>
      </p:sp>
      <p:pic>
        <p:nvPicPr>
          <p:cNvPr id="6" name="Content Placeholder 5" descr="Graphical user interface, text, application&#10;&#10;Description automatically generated">
            <a:extLst>
              <a:ext uri="{FF2B5EF4-FFF2-40B4-BE49-F238E27FC236}">
                <a16:creationId xmlns:a16="http://schemas.microsoft.com/office/drawing/2014/main" id="{66193176-76F6-4AA5-BABE-F1D107336EB7}"/>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471264" y="639905"/>
            <a:ext cx="5246965" cy="5581878"/>
          </a:xfrm>
          <a:prstGeom prst="rect">
            <a:avLst/>
          </a:prstGeom>
        </p:spPr>
      </p:pic>
      <p:sp>
        <p:nvSpPr>
          <p:cNvPr id="7" name="Arrow: Right 6">
            <a:extLst>
              <a:ext uri="{FF2B5EF4-FFF2-40B4-BE49-F238E27FC236}">
                <a16:creationId xmlns:a16="http://schemas.microsoft.com/office/drawing/2014/main" id="{A2E181B4-8B75-4121-B474-038D90006A64}"/>
              </a:ext>
            </a:extLst>
          </p:cNvPr>
          <p:cNvSpPr/>
          <p:nvPr/>
        </p:nvSpPr>
        <p:spPr>
          <a:xfrm rot="12388711">
            <a:off x="5405378" y="5119311"/>
            <a:ext cx="2141317" cy="995423"/>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69583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4503C6-C44C-4278-9A48-8F6183B7E6C2}"/>
              </a:ext>
            </a:extLst>
          </p:cNvPr>
          <p:cNvSpPr>
            <a:spLocks noGrp="1"/>
          </p:cNvSpPr>
          <p:nvPr>
            <p:ph type="title"/>
          </p:nvPr>
        </p:nvSpPr>
        <p:spPr/>
        <p:txBody>
          <a:bodyPr/>
          <a:lstStyle/>
          <a:p>
            <a:r>
              <a:rPr lang="en-US" dirty="0"/>
              <a:t>So… what is self-care? </a:t>
            </a:r>
          </a:p>
        </p:txBody>
      </p:sp>
      <p:pic>
        <p:nvPicPr>
          <p:cNvPr id="6" name="Content Placeholder 5">
            <a:extLst>
              <a:ext uri="{FF2B5EF4-FFF2-40B4-BE49-F238E27FC236}">
                <a16:creationId xmlns:a16="http://schemas.microsoft.com/office/drawing/2014/main" id="{0CC4CDCB-A5F8-4400-81B6-BFDBA4BB2A98}"/>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p:blipFill>
        <p:spPr>
          <a:xfrm>
            <a:off x="1112592" y="875204"/>
            <a:ext cx="5107591" cy="5107591"/>
          </a:xfrm>
        </p:spPr>
      </p:pic>
      <p:sp>
        <p:nvSpPr>
          <p:cNvPr id="4" name="Text Placeholder 3">
            <a:extLst>
              <a:ext uri="{FF2B5EF4-FFF2-40B4-BE49-F238E27FC236}">
                <a16:creationId xmlns:a16="http://schemas.microsoft.com/office/drawing/2014/main" id="{26372E33-CBF2-4D8C-9AD2-619EEF22F429}"/>
              </a:ext>
            </a:extLst>
          </p:cNvPr>
          <p:cNvSpPr>
            <a:spLocks noGrp="1"/>
          </p:cNvSpPr>
          <p:nvPr>
            <p:ph type="body" sz="half" idx="2"/>
          </p:nvPr>
        </p:nvSpPr>
        <p:spPr/>
        <p:txBody>
          <a:bodyPr>
            <a:noAutofit/>
          </a:bodyPr>
          <a:lstStyle/>
          <a:p>
            <a:r>
              <a:rPr lang="en-US" sz="2400" dirty="0">
                <a:solidFill>
                  <a:schemeClr val="bg1"/>
                </a:solidFill>
              </a:rPr>
              <a:t>The practice of taking action to preserve or improve one’s own health</a:t>
            </a:r>
          </a:p>
          <a:p>
            <a:r>
              <a:rPr lang="en-US" sz="2400" dirty="0">
                <a:solidFill>
                  <a:schemeClr val="bg1"/>
                </a:solidFill>
              </a:rPr>
              <a:t>Any activity we do deliberately in order to take care of our mental, emotional, and physical health</a:t>
            </a:r>
          </a:p>
        </p:txBody>
      </p:sp>
    </p:spTree>
    <p:extLst>
      <p:ext uri="{BB962C8B-B14F-4D97-AF65-F5344CB8AC3E}">
        <p14:creationId xmlns:p14="http://schemas.microsoft.com/office/powerpoint/2010/main" val="172332258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596C75CF-CAD4-4DC9-ADAC-577CEF16B9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2886" y="469469"/>
            <a:ext cx="3544586" cy="352381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61E59A51-02A2-4E05-8825-BB4D8943F1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77307" y="2856272"/>
            <a:ext cx="2876690" cy="351709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AD16FFE1-FC3B-4C4A-94F7-87ACD59D0F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5992" y="0"/>
            <a:ext cx="4636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123690D-08A9-4C60-8685-FE51ABC71E7A}"/>
              </a:ext>
            </a:extLst>
          </p:cNvPr>
          <p:cNvSpPr>
            <a:spLocks noGrp="1"/>
          </p:cNvSpPr>
          <p:nvPr>
            <p:ph type="title"/>
          </p:nvPr>
        </p:nvSpPr>
        <p:spPr>
          <a:xfrm>
            <a:off x="8054939" y="499533"/>
            <a:ext cx="3635067" cy="1278933"/>
          </a:xfrm>
        </p:spPr>
        <p:txBody>
          <a:bodyPr vert="horz" lIns="91440" tIns="45720" rIns="91440" bIns="45720" rtlCol="0" anchor="b">
            <a:normAutofit/>
          </a:bodyPr>
          <a:lstStyle/>
          <a:p>
            <a:r>
              <a:rPr lang="en-US" dirty="0"/>
              <a:t>What is self-care NOT? </a:t>
            </a:r>
          </a:p>
        </p:txBody>
      </p:sp>
      <p:pic>
        <p:nvPicPr>
          <p:cNvPr id="6" name="Content Placeholder 5" descr="Text, letter&#10;&#10;Description automatically generated">
            <a:extLst>
              <a:ext uri="{FF2B5EF4-FFF2-40B4-BE49-F238E27FC236}">
                <a16:creationId xmlns:a16="http://schemas.microsoft.com/office/drawing/2014/main" id="{BFDB4DD1-E4EE-4475-B65F-EBB49EB7868D}"/>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41342" y="703405"/>
            <a:ext cx="3225263" cy="3055936"/>
          </a:xfrm>
          <a:prstGeom prst="rect">
            <a:avLst/>
          </a:prstGeom>
        </p:spPr>
      </p:pic>
      <p:sp>
        <p:nvSpPr>
          <p:cNvPr id="19" name="Rectangle 18">
            <a:extLst>
              <a:ext uri="{FF2B5EF4-FFF2-40B4-BE49-F238E27FC236}">
                <a16:creationId xmlns:a16="http://schemas.microsoft.com/office/drawing/2014/main" id="{F8044815-2087-45CC-AB2A-F5A7894301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77309" y="484631"/>
            <a:ext cx="2876689" cy="2190311"/>
          </a:xfrm>
          <a:prstGeom prst="rect">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DE01C4C0-1C91-4F2A-9665-BE9D98B1DF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2885" y="4164378"/>
            <a:ext cx="3544586" cy="220899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icture containing graphical user interface&#10;&#10;Description automatically generated">
            <a:extLst>
              <a:ext uri="{FF2B5EF4-FFF2-40B4-BE49-F238E27FC236}">
                <a16:creationId xmlns:a16="http://schemas.microsoft.com/office/drawing/2014/main" id="{83337B8C-9651-4D1C-AD90-62A92A8DF4A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96090" y="2841909"/>
            <a:ext cx="3639123" cy="3685187"/>
          </a:xfrm>
          <a:prstGeom prst="rect">
            <a:avLst/>
          </a:prstGeom>
        </p:spPr>
      </p:pic>
      <p:sp>
        <p:nvSpPr>
          <p:cNvPr id="4" name="Text Placeholder 3">
            <a:extLst>
              <a:ext uri="{FF2B5EF4-FFF2-40B4-BE49-F238E27FC236}">
                <a16:creationId xmlns:a16="http://schemas.microsoft.com/office/drawing/2014/main" id="{B07EF707-84F8-4D63-BA47-D4F9F677B58E}"/>
              </a:ext>
            </a:extLst>
          </p:cNvPr>
          <p:cNvSpPr>
            <a:spLocks noGrp="1"/>
          </p:cNvSpPr>
          <p:nvPr>
            <p:ph type="body" sz="half" idx="2"/>
          </p:nvPr>
        </p:nvSpPr>
        <p:spPr>
          <a:xfrm>
            <a:off x="8054939" y="1778466"/>
            <a:ext cx="3781927" cy="4932727"/>
          </a:xfrm>
        </p:spPr>
        <p:txBody>
          <a:bodyPr vert="horz" lIns="91440" tIns="45720" rIns="91440" bIns="45720" rtlCol="0">
            <a:normAutofit fontScale="92500" lnSpcReduction="10000"/>
          </a:bodyPr>
          <a:lstStyle/>
          <a:p>
            <a:pPr>
              <a:lnSpc>
                <a:spcPct val="85000"/>
              </a:lnSpc>
            </a:pPr>
            <a:r>
              <a:rPr lang="en-US" sz="2400" dirty="0">
                <a:solidFill>
                  <a:schemeClr val="bg1"/>
                </a:solidFill>
              </a:rPr>
              <a:t>Self-care is NOT expensive “once in a while” activities, like a spa day or big golf weekend or family vacation. </a:t>
            </a:r>
          </a:p>
          <a:p>
            <a:pPr>
              <a:lnSpc>
                <a:spcPct val="85000"/>
              </a:lnSpc>
            </a:pPr>
            <a:r>
              <a:rPr lang="en-US" sz="2400" dirty="0">
                <a:solidFill>
                  <a:schemeClr val="bg1"/>
                </a:solidFill>
              </a:rPr>
              <a:t>Self-care is NOT running errands. (Just because you lie down and sit still to get your teeth cleaned doesn’t mean it counts.)</a:t>
            </a:r>
          </a:p>
          <a:p>
            <a:pPr>
              <a:lnSpc>
                <a:spcPct val="85000"/>
              </a:lnSpc>
            </a:pPr>
            <a:r>
              <a:rPr lang="en-US" sz="2400" dirty="0">
                <a:solidFill>
                  <a:schemeClr val="bg1"/>
                </a:solidFill>
              </a:rPr>
              <a:t>Self-care is NOT SELFISH. So stop the guilty feelings and just do it!</a:t>
            </a:r>
          </a:p>
          <a:p>
            <a:pPr>
              <a:lnSpc>
                <a:spcPct val="85000"/>
              </a:lnSpc>
            </a:pPr>
            <a:r>
              <a:rPr lang="en-US" sz="2400" dirty="0">
                <a:solidFill>
                  <a:schemeClr val="bg1"/>
                </a:solidFill>
              </a:rPr>
              <a:t>Self-care is NOT just activity oriented. It can also include shifting your thoughts/perspective and changing personal outlook. </a:t>
            </a:r>
          </a:p>
          <a:p>
            <a:pPr>
              <a:lnSpc>
                <a:spcPct val="85000"/>
              </a:lnSpc>
              <a:buFont typeface="Arial" pitchFamily="34" charset="0"/>
              <a:buChar char=" "/>
            </a:pPr>
            <a:endParaRPr lang="en-US" dirty="0">
              <a:solidFill>
                <a:schemeClr val="tx1">
                  <a:lumMod val="85000"/>
                  <a:lumOff val="15000"/>
                </a:schemeClr>
              </a:solidFill>
            </a:endParaRPr>
          </a:p>
        </p:txBody>
      </p:sp>
    </p:spTree>
    <p:extLst>
      <p:ext uri="{BB962C8B-B14F-4D97-AF65-F5344CB8AC3E}">
        <p14:creationId xmlns:p14="http://schemas.microsoft.com/office/powerpoint/2010/main" val="395879402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8959C92-08FD-43C1-B273-96713C493723}"/>
              </a:ext>
            </a:extLst>
          </p:cNvPr>
          <p:cNvSpPr>
            <a:spLocks noGrp="1"/>
          </p:cNvSpPr>
          <p:nvPr>
            <p:ph type="ctrTitle"/>
          </p:nvPr>
        </p:nvSpPr>
        <p:spPr>
          <a:xfrm>
            <a:off x="603504" y="770467"/>
            <a:ext cx="4205568" cy="3352800"/>
          </a:xfrm>
        </p:spPr>
        <p:txBody>
          <a:bodyPr>
            <a:normAutofit/>
          </a:bodyPr>
          <a:lstStyle/>
          <a:p>
            <a:r>
              <a:rPr lang="en-US" sz="5000"/>
              <a:t>So what did the Facebook collective say about self-care? </a:t>
            </a:r>
          </a:p>
        </p:txBody>
      </p:sp>
      <p:sp>
        <p:nvSpPr>
          <p:cNvPr id="19" name="Rectangle 18">
            <a:extLst>
              <a:ext uri="{FF2B5EF4-FFF2-40B4-BE49-F238E27FC236}">
                <a16:creationId xmlns:a16="http://schemas.microsoft.com/office/drawing/2014/main" id="{7C04507D-AC4B-4C8E-B9F4-8C1532CAFA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52536" y="0"/>
            <a:ext cx="6739464"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Text&#10;&#10;Description automatically generated">
            <a:extLst>
              <a:ext uri="{FF2B5EF4-FFF2-40B4-BE49-F238E27FC236}">
                <a16:creationId xmlns:a16="http://schemas.microsoft.com/office/drawing/2014/main" id="{671433C7-C313-494F-9A93-031D29FD4695}"/>
              </a:ext>
            </a:extLst>
          </p:cNvPr>
          <p:cNvPicPr>
            <a:picLocks noChangeAspect="1"/>
          </p:cNvPicPr>
          <p:nvPr/>
        </p:nvPicPr>
        <p:blipFill rotWithShape="1">
          <a:blip r:embed="rId3">
            <a:extLst>
              <a:ext uri="{28A0092B-C50C-407E-A947-70E740481C1C}">
                <a14:useLocalDpi xmlns:a14="http://schemas.microsoft.com/office/drawing/2010/main" val="0"/>
              </a:ext>
            </a:extLst>
          </a:blip>
          <a:srcRect l="4525" r="1023" b="-2"/>
          <a:stretch/>
        </p:blipFill>
        <p:spPr>
          <a:xfrm>
            <a:off x="6096000" y="629265"/>
            <a:ext cx="5452536" cy="5585271"/>
          </a:xfrm>
          <a:prstGeom prst="rect">
            <a:avLst/>
          </a:prstGeom>
        </p:spPr>
      </p:pic>
    </p:spTree>
    <p:extLst>
      <p:ext uri="{BB962C8B-B14F-4D97-AF65-F5344CB8AC3E}">
        <p14:creationId xmlns:p14="http://schemas.microsoft.com/office/powerpoint/2010/main" val="27432549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6CD138-41F0-4663-8B88-C0810B465DF6}"/>
              </a:ext>
            </a:extLst>
          </p:cNvPr>
          <p:cNvSpPr>
            <a:spLocks noGrp="1"/>
          </p:cNvSpPr>
          <p:nvPr>
            <p:ph type="title"/>
          </p:nvPr>
        </p:nvSpPr>
        <p:spPr>
          <a:xfrm>
            <a:off x="657224" y="499533"/>
            <a:ext cx="10772775" cy="1658198"/>
          </a:xfrm>
        </p:spPr>
        <p:txBody>
          <a:bodyPr>
            <a:normAutofit/>
          </a:bodyPr>
          <a:lstStyle/>
          <a:p>
            <a:r>
              <a:rPr lang="en-US"/>
              <a:t>COVID-19 and Self-Care</a:t>
            </a:r>
          </a:p>
        </p:txBody>
      </p:sp>
      <p:pic>
        <p:nvPicPr>
          <p:cNvPr id="5" name="Picture 4" descr="Graphical user interface, text, application&#10;&#10;Description automatically generated">
            <a:extLst>
              <a:ext uri="{FF2B5EF4-FFF2-40B4-BE49-F238E27FC236}">
                <a16:creationId xmlns:a16="http://schemas.microsoft.com/office/drawing/2014/main" id="{4BC9EB75-C7AC-4A88-AA97-EC44360DFFC0}"/>
              </a:ext>
            </a:extLst>
          </p:cNvPr>
          <p:cNvPicPr>
            <a:picLocks noChangeAspect="1"/>
          </p:cNvPicPr>
          <p:nvPr/>
        </p:nvPicPr>
        <p:blipFill rotWithShape="1">
          <a:blip r:embed="rId3">
            <a:extLst>
              <a:ext uri="{28A0092B-C50C-407E-A947-70E740481C1C}">
                <a14:useLocalDpi xmlns:a14="http://schemas.microsoft.com/office/drawing/2010/main" val="0"/>
              </a:ext>
            </a:extLst>
          </a:blip>
          <a:srcRect r="1383" b="-2"/>
          <a:stretch/>
        </p:blipFill>
        <p:spPr>
          <a:xfrm>
            <a:off x="458505" y="1809932"/>
            <a:ext cx="4083297" cy="4151030"/>
          </a:xfrm>
          <a:prstGeom prst="rect">
            <a:avLst/>
          </a:prstGeom>
        </p:spPr>
      </p:pic>
      <p:sp>
        <p:nvSpPr>
          <p:cNvPr id="3" name="Content Placeholder 2">
            <a:extLst>
              <a:ext uri="{FF2B5EF4-FFF2-40B4-BE49-F238E27FC236}">
                <a16:creationId xmlns:a16="http://schemas.microsoft.com/office/drawing/2014/main" id="{21A3199E-9824-4B24-B081-D148B048C628}"/>
              </a:ext>
            </a:extLst>
          </p:cNvPr>
          <p:cNvSpPr>
            <a:spLocks noGrp="1"/>
          </p:cNvSpPr>
          <p:nvPr>
            <p:ph idx="1"/>
          </p:nvPr>
        </p:nvSpPr>
        <p:spPr>
          <a:xfrm>
            <a:off x="4641336" y="1809933"/>
            <a:ext cx="6789044" cy="4272086"/>
          </a:xfrm>
        </p:spPr>
        <p:txBody>
          <a:bodyPr>
            <a:normAutofit fontScale="92500"/>
          </a:bodyPr>
          <a:lstStyle/>
          <a:p>
            <a:pPr>
              <a:buFont typeface="Arial" panose="020B0604020202020204" pitchFamily="34" charset="0"/>
              <a:buChar char="•"/>
            </a:pPr>
            <a:r>
              <a:rPr lang="en-US" sz="2200" dirty="0"/>
              <a:t> </a:t>
            </a:r>
            <a:r>
              <a:rPr lang="en-US" sz="2200" b="1" dirty="0"/>
              <a:t>That it’s not one size fits all </a:t>
            </a:r>
            <a:r>
              <a:rPr lang="en-US" sz="2200" dirty="0"/>
              <a:t>- what relaxes one may stress another to no end. You may have to Marie Kondo a few ideas, things, etc. but eventually you’ll figure out what’s right for you.</a:t>
            </a:r>
          </a:p>
          <a:p>
            <a:pPr marL="0" indent="0">
              <a:buNone/>
            </a:pPr>
            <a:endParaRPr lang="en-US" sz="2200" dirty="0"/>
          </a:p>
          <a:p>
            <a:pPr>
              <a:buFont typeface="Arial" panose="020B0604020202020204" pitchFamily="34" charset="0"/>
              <a:buChar char="•"/>
            </a:pPr>
            <a:r>
              <a:rPr lang="en-US" sz="2200" dirty="0"/>
              <a:t> </a:t>
            </a:r>
            <a:r>
              <a:rPr lang="en-US" sz="2200" b="1" dirty="0"/>
              <a:t>Self care isn’t just about me</a:t>
            </a:r>
            <a:r>
              <a:rPr lang="en-US" sz="2200" dirty="0"/>
              <a:t>, if I do my part for myself, others will benefit, too.</a:t>
            </a:r>
          </a:p>
          <a:p>
            <a:pPr marL="0" indent="0">
              <a:buNone/>
            </a:pPr>
            <a:endParaRPr lang="en-US" sz="2200" dirty="0"/>
          </a:p>
          <a:p>
            <a:pPr>
              <a:buFont typeface="Arial" panose="020B0604020202020204" pitchFamily="34" charset="0"/>
              <a:buChar char="•"/>
            </a:pPr>
            <a:r>
              <a:rPr lang="en-US" sz="2200" dirty="0"/>
              <a:t> I realized my mental health relies heavily on </a:t>
            </a:r>
            <a:r>
              <a:rPr lang="en-US" sz="2200" b="1" dirty="0"/>
              <a:t>human interaction.</a:t>
            </a:r>
          </a:p>
          <a:p>
            <a:pPr marL="0" indent="0">
              <a:buNone/>
            </a:pPr>
            <a:endParaRPr lang="en-US" sz="2200" b="1" dirty="0"/>
          </a:p>
          <a:p>
            <a:pPr>
              <a:buFont typeface="Arial" panose="020B0604020202020204" pitchFamily="34" charset="0"/>
              <a:buChar char="•"/>
            </a:pPr>
            <a:r>
              <a:rPr lang="en-US" sz="2200" dirty="0"/>
              <a:t>I’ve learned that </a:t>
            </a:r>
            <a:r>
              <a:rPr lang="en-US" sz="2200" b="1" dirty="0"/>
              <a:t>it’s okay to not be working every moment of the day</a:t>
            </a:r>
            <a:r>
              <a:rPr lang="en-US" sz="2200" dirty="0"/>
              <a:t>. To take a break and enjoy a moment.</a:t>
            </a:r>
            <a:endParaRPr lang="en-US" sz="2200" b="1" dirty="0"/>
          </a:p>
        </p:txBody>
      </p:sp>
    </p:spTree>
    <p:extLst>
      <p:ext uri="{BB962C8B-B14F-4D97-AF65-F5344CB8AC3E}">
        <p14:creationId xmlns:p14="http://schemas.microsoft.com/office/powerpoint/2010/main" val="118394871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6CD138-41F0-4663-8B88-C0810B465DF6}"/>
              </a:ext>
            </a:extLst>
          </p:cNvPr>
          <p:cNvSpPr>
            <a:spLocks noGrp="1"/>
          </p:cNvSpPr>
          <p:nvPr>
            <p:ph type="title"/>
          </p:nvPr>
        </p:nvSpPr>
        <p:spPr>
          <a:xfrm>
            <a:off x="657224" y="499533"/>
            <a:ext cx="10772775" cy="1658198"/>
          </a:xfrm>
        </p:spPr>
        <p:txBody>
          <a:bodyPr>
            <a:normAutofit/>
          </a:bodyPr>
          <a:lstStyle/>
          <a:p>
            <a:r>
              <a:rPr lang="en-US" dirty="0"/>
              <a:t>COVID-19 and Self-Care</a:t>
            </a:r>
          </a:p>
        </p:txBody>
      </p:sp>
      <p:sp>
        <p:nvSpPr>
          <p:cNvPr id="3" name="Content Placeholder 2">
            <a:extLst>
              <a:ext uri="{FF2B5EF4-FFF2-40B4-BE49-F238E27FC236}">
                <a16:creationId xmlns:a16="http://schemas.microsoft.com/office/drawing/2014/main" id="{21A3199E-9824-4B24-B081-D148B048C628}"/>
              </a:ext>
            </a:extLst>
          </p:cNvPr>
          <p:cNvSpPr>
            <a:spLocks noGrp="1"/>
          </p:cNvSpPr>
          <p:nvPr>
            <p:ph idx="1"/>
          </p:nvPr>
        </p:nvSpPr>
        <p:spPr>
          <a:xfrm>
            <a:off x="676656" y="2011680"/>
            <a:ext cx="6875611" cy="4506566"/>
          </a:xfrm>
        </p:spPr>
        <p:txBody>
          <a:bodyPr>
            <a:normAutofit fontScale="92500" lnSpcReduction="10000"/>
          </a:bodyPr>
          <a:lstStyle/>
          <a:p>
            <a:pPr>
              <a:buFont typeface="Arial" panose="020B0604020202020204" pitchFamily="34" charset="0"/>
              <a:buChar char="•"/>
            </a:pPr>
            <a:r>
              <a:rPr lang="en-US" dirty="0"/>
              <a:t> During this time, I’ve learned indulging in self care is hard for me if I know others are working hard or drowning in work. Because of that I found myself overworking to take the load off others... only to find, I was doing more harm to myself. I was not able to be a true help to anyone. It took all semester for me to figure out, </a:t>
            </a:r>
            <a:r>
              <a:rPr lang="en-US" b="1" dirty="0"/>
              <a:t>I have to take more time for myself even if others are still working</a:t>
            </a:r>
            <a:r>
              <a:rPr lang="en-US" dirty="0"/>
              <a:t>. That’s the only way I can stay healthy both mentally and physically. I can’t say I’m there yet, but I’ve recognized this... so it’s a work in progress:</a:t>
            </a:r>
          </a:p>
          <a:p>
            <a:pPr>
              <a:buFont typeface="Arial" panose="020B0604020202020204" pitchFamily="34" charset="0"/>
              <a:buChar char="•"/>
            </a:pPr>
            <a:endParaRPr lang="en-US" dirty="0"/>
          </a:p>
          <a:p>
            <a:pPr>
              <a:buFont typeface="Arial" panose="020B0604020202020204" pitchFamily="34" charset="0"/>
              <a:buChar char="•"/>
            </a:pPr>
            <a:r>
              <a:rPr lang="en-US" dirty="0"/>
              <a:t> </a:t>
            </a:r>
            <a:r>
              <a:rPr lang="en-US" b="1" dirty="0"/>
              <a:t>Offering grace to myself and others around me</a:t>
            </a:r>
            <a:r>
              <a:rPr lang="en-US" dirty="0"/>
              <a:t>. I’ve had to take a step back and realize that the standards I hold myself to, it isn’t fair to enforce those on others. Doing that has cut down on my stress level.</a:t>
            </a:r>
          </a:p>
        </p:txBody>
      </p:sp>
      <p:pic>
        <p:nvPicPr>
          <p:cNvPr id="7" name="Picture 6">
            <a:extLst>
              <a:ext uri="{FF2B5EF4-FFF2-40B4-BE49-F238E27FC236}">
                <a16:creationId xmlns:a16="http://schemas.microsoft.com/office/drawing/2014/main" id="{8FDFD7B7-4167-4DC9-B2CD-5EDCFCF8AE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02407" y="1551008"/>
            <a:ext cx="3942771" cy="3932913"/>
          </a:xfrm>
          <a:prstGeom prst="rect">
            <a:avLst/>
          </a:prstGeom>
        </p:spPr>
      </p:pic>
    </p:spTree>
    <p:extLst>
      <p:ext uri="{BB962C8B-B14F-4D97-AF65-F5344CB8AC3E}">
        <p14:creationId xmlns:p14="http://schemas.microsoft.com/office/powerpoint/2010/main" val="119676311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6CD138-41F0-4663-8B88-C0810B465DF6}"/>
              </a:ext>
            </a:extLst>
          </p:cNvPr>
          <p:cNvSpPr>
            <a:spLocks noGrp="1"/>
          </p:cNvSpPr>
          <p:nvPr>
            <p:ph type="title"/>
          </p:nvPr>
        </p:nvSpPr>
        <p:spPr>
          <a:xfrm>
            <a:off x="6400800" y="499533"/>
            <a:ext cx="5142271" cy="1658198"/>
          </a:xfrm>
        </p:spPr>
        <p:txBody>
          <a:bodyPr>
            <a:normAutofit/>
          </a:bodyPr>
          <a:lstStyle/>
          <a:p>
            <a:r>
              <a:rPr lang="en-US" dirty="0"/>
              <a:t>COVID-19 and Self-Care</a:t>
            </a:r>
          </a:p>
        </p:txBody>
      </p:sp>
      <p:pic>
        <p:nvPicPr>
          <p:cNvPr id="5" name="Picture 4" descr="A picture containing text&#10;&#10;Description automatically generated">
            <a:extLst>
              <a:ext uri="{FF2B5EF4-FFF2-40B4-BE49-F238E27FC236}">
                <a16:creationId xmlns:a16="http://schemas.microsoft.com/office/drawing/2014/main" id="{1C9135AC-CAE8-4613-98C9-BA403C938B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3767" y="238904"/>
            <a:ext cx="3923818" cy="6380192"/>
          </a:xfrm>
          <a:prstGeom prst="rect">
            <a:avLst/>
          </a:prstGeom>
        </p:spPr>
      </p:pic>
      <p:sp>
        <p:nvSpPr>
          <p:cNvPr id="3" name="Content Placeholder 2">
            <a:extLst>
              <a:ext uri="{FF2B5EF4-FFF2-40B4-BE49-F238E27FC236}">
                <a16:creationId xmlns:a16="http://schemas.microsoft.com/office/drawing/2014/main" id="{21A3199E-9824-4B24-B081-D148B048C628}"/>
              </a:ext>
            </a:extLst>
          </p:cNvPr>
          <p:cNvSpPr>
            <a:spLocks noGrp="1"/>
          </p:cNvSpPr>
          <p:nvPr>
            <p:ph idx="1"/>
          </p:nvPr>
        </p:nvSpPr>
        <p:spPr>
          <a:xfrm>
            <a:off x="6400800" y="2157730"/>
            <a:ext cx="5142271" cy="4377293"/>
          </a:xfrm>
        </p:spPr>
        <p:txBody>
          <a:bodyPr>
            <a:normAutofit fontScale="92500"/>
          </a:bodyPr>
          <a:lstStyle/>
          <a:p>
            <a:pPr>
              <a:buFont typeface="Arial" panose="020B0604020202020204" pitchFamily="34" charset="0"/>
              <a:buChar char="•"/>
            </a:pPr>
            <a:r>
              <a:rPr lang="en-US" dirty="0"/>
              <a:t> </a:t>
            </a:r>
            <a:r>
              <a:rPr lang="en-US" b="1" dirty="0"/>
              <a:t>To actually do it</a:t>
            </a:r>
            <a:r>
              <a:rPr lang="en-US" dirty="0"/>
              <a:t>. I feel like I thought I was indestructible but working remotely, looking at a screen 8-12 hours a day, having limited isolation, and the world being a mess it was a lot and it took a toll on me. Allowing myself to check out for even just an hour at a time, taking PTO, making sure I eat, and reminding myself that I don’t have to do everything myself made a huge difference.</a:t>
            </a:r>
          </a:p>
          <a:p>
            <a:pPr>
              <a:buFont typeface="Arial" panose="020B0604020202020204" pitchFamily="34" charset="0"/>
              <a:buChar char="•"/>
            </a:pPr>
            <a:r>
              <a:rPr lang="en-US" dirty="0"/>
              <a:t> </a:t>
            </a:r>
            <a:r>
              <a:rPr lang="en-US" b="1" dirty="0"/>
              <a:t>I always need a project</a:t>
            </a:r>
            <a:r>
              <a:rPr lang="en-US" dirty="0"/>
              <a:t>. Personal or work- my mind goes to worst case scenarios without some busy work / projects.</a:t>
            </a:r>
          </a:p>
        </p:txBody>
      </p:sp>
    </p:spTree>
    <p:extLst>
      <p:ext uri="{BB962C8B-B14F-4D97-AF65-F5344CB8AC3E}">
        <p14:creationId xmlns:p14="http://schemas.microsoft.com/office/powerpoint/2010/main" val="17339574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Text&#10;&#10;Description automatically generated">
            <a:extLst>
              <a:ext uri="{FF2B5EF4-FFF2-40B4-BE49-F238E27FC236}">
                <a16:creationId xmlns:a16="http://schemas.microsoft.com/office/drawing/2014/main" id="{26874F2C-FDAF-42C3-990B-12BC913D8C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34341" y="2067920"/>
            <a:ext cx="4648603" cy="3170195"/>
          </a:xfrm>
          <a:prstGeom prst="rect">
            <a:avLst/>
          </a:prstGeom>
        </p:spPr>
      </p:pic>
      <p:sp>
        <p:nvSpPr>
          <p:cNvPr id="2" name="Title 1">
            <a:extLst>
              <a:ext uri="{FF2B5EF4-FFF2-40B4-BE49-F238E27FC236}">
                <a16:creationId xmlns:a16="http://schemas.microsoft.com/office/drawing/2014/main" id="{98B3B9E2-D7F9-4AD4-A7C5-52792EC31CC9}"/>
              </a:ext>
            </a:extLst>
          </p:cNvPr>
          <p:cNvSpPr>
            <a:spLocks noGrp="1"/>
          </p:cNvSpPr>
          <p:nvPr>
            <p:ph type="title"/>
          </p:nvPr>
        </p:nvSpPr>
        <p:spPr/>
        <p:txBody>
          <a:bodyPr/>
          <a:lstStyle/>
          <a:p>
            <a:r>
              <a:rPr lang="en-US" dirty="0"/>
              <a:t>“Quarantine Question” Fridays</a:t>
            </a:r>
          </a:p>
        </p:txBody>
      </p:sp>
      <p:pic>
        <p:nvPicPr>
          <p:cNvPr id="9" name="Picture 8" descr="Graphical user interface, text&#10;&#10;Description automatically generated">
            <a:extLst>
              <a:ext uri="{FF2B5EF4-FFF2-40B4-BE49-F238E27FC236}">
                <a16:creationId xmlns:a16="http://schemas.microsoft.com/office/drawing/2014/main" id="{65511DBA-BE5F-45CD-9FF1-3C39081028F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9658" y="401702"/>
            <a:ext cx="3588457" cy="2747228"/>
          </a:xfrm>
          <a:prstGeom prst="rect">
            <a:avLst/>
          </a:prstGeom>
        </p:spPr>
      </p:pic>
      <p:pic>
        <p:nvPicPr>
          <p:cNvPr id="19" name="Picture 18" descr="Graphical user interface, text&#10;&#10;Description automatically generated">
            <a:extLst>
              <a:ext uri="{FF2B5EF4-FFF2-40B4-BE49-F238E27FC236}">
                <a16:creationId xmlns:a16="http://schemas.microsoft.com/office/drawing/2014/main" id="{1A7FD22D-9FDC-4F2E-99C4-34C3D422C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70155" y="2203623"/>
            <a:ext cx="4709568" cy="3215919"/>
          </a:xfrm>
          <a:prstGeom prst="rect">
            <a:avLst/>
          </a:prstGeom>
        </p:spPr>
      </p:pic>
      <p:pic>
        <p:nvPicPr>
          <p:cNvPr id="17" name="Picture 16" descr="Text&#10;&#10;Description automatically generated">
            <a:extLst>
              <a:ext uri="{FF2B5EF4-FFF2-40B4-BE49-F238E27FC236}">
                <a16:creationId xmlns:a16="http://schemas.microsoft.com/office/drawing/2014/main" id="{F4607DB8-0360-412D-B23A-B7CE060C673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15290" y="3368825"/>
            <a:ext cx="4686706" cy="3215919"/>
          </a:xfrm>
          <a:prstGeom prst="rect">
            <a:avLst/>
          </a:prstGeom>
        </p:spPr>
      </p:pic>
      <p:pic>
        <p:nvPicPr>
          <p:cNvPr id="13" name="Picture 12" descr="Text&#10;&#10;Description automatically generated">
            <a:extLst>
              <a:ext uri="{FF2B5EF4-FFF2-40B4-BE49-F238E27FC236}">
                <a16:creationId xmlns:a16="http://schemas.microsoft.com/office/drawing/2014/main" id="{A72F94DB-A5F6-41CE-8A91-64909E4FAA6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97943" y="1946096"/>
            <a:ext cx="4717189" cy="3566469"/>
          </a:xfrm>
          <a:prstGeom prst="rect">
            <a:avLst/>
          </a:prstGeom>
        </p:spPr>
      </p:pic>
      <p:pic>
        <p:nvPicPr>
          <p:cNvPr id="15" name="Picture 14" descr="Text&#10;&#10;Description automatically generated">
            <a:extLst>
              <a:ext uri="{FF2B5EF4-FFF2-40B4-BE49-F238E27FC236}">
                <a16:creationId xmlns:a16="http://schemas.microsoft.com/office/drawing/2014/main" id="{FB933A05-8B0C-46AA-9E32-ED98BE03226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525764" y="3684322"/>
            <a:ext cx="3958677" cy="2737179"/>
          </a:xfrm>
          <a:prstGeom prst="rect">
            <a:avLst/>
          </a:prstGeom>
        </p:spPr>
      </p:pic>
      <p:pic>
        <p:nvPicPr>
          <p:cNvPr id="11" name="Picture 10" descr="Text&#10;&#10;Description automatically generated">
            <a:extLst>
              <a:ext uri="{FF2B5EF4-FFF2-40B4-BE49-F238E27FC236}">
                <a16:creationId xmlns:a16="http://schemas.microsoft.com/office/drawing/2014/main" id="{B926A14E-1605-4C79-A3A3-C2602B71AC1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39924" y="3777225"/>
            <a:ext cx="3788359" cy="2853411"/>
          </a:xfrm>
          <a:prstGeom prst="rect">
            <a:avLst/>
          </a:prstGeom>
        </p:spPr>
      </p:pic>
      <p:pic>
        <p:nvPicPr>
          <p:cNvPr id="5" name="Content Placeholder 4" descr="Text, chat or text message&#10;&#10;Description automatically generated">
            <a:extLst>
              <a:ext uri="{FF2B5EF4-FFF2-40B4-BE49-F238E27FC236}">
                <a16:creationId xmlns:a16="http://schemas.microsoft.com/office/drawing/2014/main" id="{9509DE4A-7A84-4DD3-9DAD-61E46AEAA96F}"/>
              </a:ext>
            </a:extLst>
          </p:cNvPr>
          <p:cNvPicPr>
            <a:picLocks noGrp="1" noChangeAspect="1"/>
          </p:cNvPicPr>
          <p:nvPr>
            <p:ph idx="1"/>
          </p:nvPr>
        </p:nvPicPr>
        <p:blipFill>
          <a:blip r:embed="rId10">
            <a:extLst>
              <a:ext uri="{28A0092B-C50C-407E-A947-70E740481C1C}">
                <a14:useLocalDpi xmlns:a14="http://schemas.microsoft.com/office/drawing/2010/main" val="0"/>
              </a:ext>
            </a:extLst>
          </a:blip>
          <a:stretch>
            <a:fillRect/>
          </a:stretch>
        </p:blipFill>
        <p:spPr>
          <a:xfrm>
            <a:off x="4706205" y="2238913"/>
            <a:ext cx="3376739" cy="2564332"/>
          </a:xfrm>
        </p:spPr>
      </p:pic>
      <p:pic>
        <p:nvPicPr>
          <p:cNvPr id="7" name="Picture 6" descr="Graphical user interface, text, application, chat or text message&#10;&#10;Description automatically generated">
            <a:extLst>
              <a:ext uri="{FF2B5EF4-FFF2-40B4-BE49-F238E27FC236}">
                <a16:creationId xmlns:a16="http://schemas.microsoft.com/office/drawing/2014/main" id="{A11614C6-039B-4F03-8A1E-92BD6605F1A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62001" y="401702"/>
            <a:ext cx="3788358" cy="2564333"/>
          </a:xfrm>
          <a:prstGeom prst="rect">
            <a:avLst/>
          </a:prstGeom>
        </p:spPr>
      </p:pic>
    </p:spTree>
    <p:extLst>
      <p:ext uri="{BB962C8B-B14F-4D97-AF65-F5344CB8AC3E}">
        <p14:creationId xmlns:p14="http://schemas.microsoft.com/office/powerpoint/2010/main" val="2482033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wipe(down)">
                                      <p:cBhvr>
                                        <p:cTn id="14" dur="580">
                                          <p:stCondLst>
                                            <p:cond delay="0"/>
                                          </p:stCondLst>
                                        </p:cTn>
                                        <p:tgtEl>
                                          <p:spTgt spid="19"/>
                                        </p:tgtEl>
                                      </p:cBhvr>
                                    </p:animEffect>
                                    <p:anim calcmode="lin" valueType="num">
                                      <p:cBhvr>
                                        <p:cTn id="15" dur="1822"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19"/>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19"/>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19"/>
                                        </p:tgtEl>
                                        <p:attrNameLst>
                                          <p:attrName>ppt_y</p:attrName>
                                        </p:attrNameLst>
                                      </p:cBhvr>
                                      <p:tavLst>
                                        <p:tav tm="0" fmla="#ppt_y-sin(pi*$)/81">
                                          <p:val>
                                            <p:fltVal val="0"/>
                                          </p:val>
                                        </p:tav>
                                        <p:tav tm="100000">
                                          <p:val>
                                            <p:fltVal val="1"/>
                                          </p:val>
                                        </p:tav>
                                      </p:tavLst>
                                    </p:anim>
                                    <p:animScale>
                                      <p:cBhvr>
                                        <p:cTn id="20" dur="26">
                                          <p:stCondLst>
                                            <p:cond delay="650"/>
                                          </p:stCondLst>
                                        </p:cTn>
                                        <p:tgtEl>
                                          <p:spTgt spid="19"/>
                                        </p:tgtEl>
                                      </p:cBhvr>
                                      <p:to x="100000" y="60000"/>
                                    </p:animScale>
                                    <p:animScale>
                                      <p:cBhvr>
                                        <p:cTn id="21" dur="166" decel="50000">
                                          <p:stCondLst>
                                            <p:cond delay="676"/>
                                          </p:stCondLst>
                                        </p:cTn>
                                        <p:tgtEl>
                                          <p:spTgt spid="19"/>
                                        </p:tgtEl>
                                      </p:cBhvr>
                                      <p:to x="100000" y="100000"/>
                                    </p:animScale>
                                    <p:animScale>
                                      <p:cBhvr>
                                        <p:cTn id="22" dur="26">
                                          <p:stCondLst>
                                            <p:cond delay="1312"/>
                                          </p:stCondLst>
                                        </p:cTn>
                                        <p:tgtEl>
                                          <p:spTgt spid="19"/>
                                        </p:tgtEl>
                                      </p:cBhvr>
                                      <p:to x="100000" y="80000"/>
                                    </p:animScale>
                                    <p:animScale>
                                      <p:cBhvr>
                                        <p:cTn id="23" dur="166" decel="50000">
                                          <p:stCondLst>
                                            <p:cond delay="1338"/>
                                          </p:stCondLst>
                                        </p:cTn>
                                        <p:tgtEl>
                                          <p:spTgt spid="19"/>
                                        </p:tgtEl>
                                      </p:cBhvr>
                                      <p:to x="100000" y="100000"/>
                                    </p:animScale>
                                    <p:animScale>
                                      <p:cBhvr>
                                        <p:cTn id="24" dur="26">
                                          <p:stCondLst>
                                            <p:cond delay="1642"/>
                                          </p:stCondLst>
                                        </p:cTn>
                                        <p:tgtEl>
                                          <p:spTgt spid="19"/>
                                        </p:tgtEl>
                                      </p:cBhvr>
                                      <p:to x="100000" y="90000"/>
                                    </p:animScale>
                                    <p:animScale>
                                      <p:cBhvr>
                                        <p:cTn id="25" dur="166" decel="50000">
                                          <p:stCondLst>
                                            <p:cond delay="1668"/>
                                          </p:stCondLst>
                                        </p:cTn>
                                        <p:tgtEl>
                                          <p:spTgt spid="19"/>
                                        </p:tgtEl>
                                      </p:cBhvr>
                                      <p:to x="100000" y="100000"/>
                                    </p:animScale>
                                    <p:animScale>
                                      <p:cBhvr>
                                        <p:cTn id="26" dur="26">
                                          <p:stCondLst>
                                            <p:cond delay="1808"/>
                                          </p:stCondLst>
                                        </p:cTn>
                                        <p:tgtEl>
                                          <p:spTgt spid="19"/>
                                        </p:tgtEl>
                                      </p:cBhvr>
                                      <p:to x="100000" y="95000"/>
                                    </p:animScale>
                                    <p:animScale>
                                      <p:cBhvr>
                                        <p:cTn id="27" dur="166" decel="50000">
                                          <p:stCondLst>
                                            <p:cond delay="1834"/>
                                          </p:stCondLst>
                                        </p:cTn>
                                        <p:tgtEl>
                                          <p:spTgt spid="19"/>
                                        </p:tgtEl>
                                      </p:cBhvr>
                                      <p:to x="100000" y="100000"/>
                                    </p:animScale>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1000"/>
                                        <p:tgtEl>
                                          <p:spTgt spid="17"/>
                                        </p:tgtEl>
                                      </p:cBhvr>
                                    </p:animEffect>
                                    <p:anim calcmode="lin" valueType="num">
                                      <p:cBhvr>
                                        <p:cTn id="33" dur="1000" fill="hold"/>
                                        <p:tgtEl>
                                          <p:spTgt spid="17"/>
                                        </p:tgtEl>
                                        <p:attrNameLst>
                                          <p:attrName>ppt_x</p:attrName>
                                        </p:attrNameLst>
                                      </p:cBhvr>
                                      <p:tavLst>
                                        <p:tav tm="0">
                                          <p:val>
                                            <p:strVal val="#ppt_x"/>
                                          </p:val>
                                        </p:tav>
                                        <p:tav tm="100000">
                                          <p:val>
                                            <p:strVal val="#ppt_x"/>
                                          </p:val>
                                        </p:tav>
                                      </p:tavLst>
                                    </p:anim>
                                    <p:anim calcmode="lin" valueType="num">
                                      <p:cBhvr>
                                        <p:cTn id="3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15"/>
                                        </p:tgtEl>
                                        <p:attrNameLst>
                                          <p:attrName>style.visibility</p:attrName>
                                        </p:attrNameLst>
                                      </p:cBhvr>
                                      <p:to>
                                        <p:strVal val="visible"/>
                                      </p:to>
                                    </p:set>
                                    <p:anim calcmode="lin" valueType="num">
                                      <p:cBhvr additive="base">
                                        <p:cTn id="39" dur="500" fill="hold"/>
                                        <p:tgtEl>
                                          <p:spTgt spid="15"/>
                                        </p:tgtEl>
                                        <p:attrNameLst>
                                          <p:attrName>ppt_x</p:attrName>
                                        </p:attrNameLst>
                                      </p:cBhvr>
                                      <p:tavLst>
                                        <p:tav tm="0">
                                          <p:val>
                                            <p:strVal val="#ppt_x"/>
                                          </p:val>
                                        </p:tav>
                                        <p:tav tm="100000">
                                          <p:val>
                                            <p:strVal val="#ppt_x"/>
                                          </p:val>
                                        </p:tav>
                                      </p:tavLst>
                                    </p:anim>
                                    <p:anim calcmode="lin" valueType="num">
                                      <p:cBhvr additive="base">
                                        <p:cTn id="4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13"/>
                                        </p:tgtEl>
                                        <p:attrNameLst>
                                          <p:attrName>style.visibility</p:attrName>
                                        </p:attrNameLst>
                                      </p:cBhvr>
                                      <p:to>
                                        <p:strVal val="visible"/>
                                      </p:to>
                                    </p:set>
                                    <p:anim calcmode="lin" valueType="num">
                                      <p:cBhvr additive="base">
                                        <p:cTn id="45" dur="500" fill="hold"/>
                                        <p:tgtEl>
                                          <p:spTgt spid="13"/>
                                        </p:tgtEl>
                                        <p:attrNameLst>
                                          <p:attrName>ppt_x</p:attrName>
                                        </p:attrNameLst>
                                      </p:cBhvr>
                                      <p:tavLst>
                                        <p:tav tm="0">
                                          <p:val>
                                            <p:strVal val="#ppt_x"/>
                                          </p:val>
                                        </p:tav>
                                        <p:tav tm="100000">
                                          <p:val>
                                            <p:strVal val="#ppt_x"/>
                                          </p:val>
                                        </p:tav>
                                      </p:tavLst>
                                    </p:anim>
                                    <p:anim calcmode="lin" valueType="num">
                                      <p:cBhvr additive="base">
                                        <p:cTn id="4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6" presetClass="entr" presetSubtype="0" fill="hold" nodeType="clickEffect">
                                  <p:stCondLst>
                                    <p:cond delay="0"/>
                                  </p:stCondLst>
                                  <p:childTnLst>
                                    <p:set>
                                      <p:cBhvr>
                                        <p:cTn id="50" dur="1" fill="hold">
                                          <p:stCondLst>
                                            <p:cond delay="0"/>
                                          </p:stCondLst>
                                        </p:cTn>
                                        <p:tgtEl>
                                          <p:spTgt spid="11"/>
                                        </p:tgtEl>
                                        <p:attrNameLst>
                                          <p:attrName>style.visibility</p:attrName>
                                        </p:attrNameLst>
                                      </p:cBhvr>
                                      <p:to>
                                        <p:strVal val="visible"/>
                                      </p:to>
                                    </p:set>
                                    <p:animEffect transition="in" filter="wipe(down)">
                                      <p:cBhvr>
                                        <p:cTn id="51" dur="580">
                                          <p:stCondLst>
                                            <p:cond delay="0"/>
                                          </p:stCondLst>
                                        </p:cTn>
                                        <p:tgtEl>
                                          <p:spTgt spid="11"/>
                                        </p:tgtEl>
                                      </p:cBhvr>
                                    </p:animEffect>
                                    <p:anim calcmode="lin" valueType="num">
                                      <p:cBhvr>
                                        <p:cTn id="52"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53"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54"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55"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56"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57" dur="26">
                                          <p:stCondLst>
                                            <p:cond delay="650"/>
                                          </p:stCondLst>
                                        </p:cTn>
                                        <p:tgtEl>
                                          <p:spTgt spid="11"/>
                                        </p:tgtEl>
                                      </p:cBhvr>
                                      <p:to x="100000" y="60000"/>
                                    </p:animScale>
                                    <p:animScale>
                                      <p:cBhvr>
                                        <p:cTn id="58" dur="166" decel="50000">
                                          <p:stCondLst>
                                            <p:cond delay="676"/>
                                          </p:stCondLst>
                                        </p:cTn>
                                        <p:tgtEl>
                                          <p:spTgt spid="11"/>
                                        </p:tgtEl>
                                      </p:cBhvr>
                                      <p:to x="100000" y="100000"/>
                                    </p:animScale>
                                    <p:animScale>
                                      <p:cBhvr>
                                        <p:cTn id="59" dur="26">
                                          <p:stCondLst>
                                            <p:cond delay="1312"/>
                                          </p:stCondLst>
                                        </p:cTn>
                                        <p:tgtEl>
                                          <p:spTgt spid="11"/>
                                        </p:tgtEl>
                                      </p:cBhvr>
                                      <p:to x="100000" y="80000"/>
                                    </p:animScale>
                                    <p:animScale>
                                      <p:cBhvr>
                                        <p:cTn id="60" dur="166" decel="50000">
                                          <p:stCondLst>
                                            <p:cond delay="1338"/>
                                          </p:stCondLst>
                                        </p:cTn>
                                        <p:tgtEl>
                                          <p:spTgt spid="11"/>
                                        </p:tgtEl>
                                      </p:cBhvr>
                                      <p:to x="100000" y="100000"/>
                                    </p:animScale>
                                    <p:animScale>
                                      <p:cBhvr>
                                        <p:cTn id="61" dur="26">
                                          <p:stCondLst>
                                            <p:cond delay="1642"/>
                                          </p:stCondLst>
                                        </p:cTn>
                                        <p:tgtEl>
                                          <p:spTgt spid="11"/>
                                        </p:tgtEl>
                                      </p:cBhvr>
                                      <p:to x="100000" y="90000"/>
                                    </p:animScale>
                                    <p:animScale>
                                      <p:cBhvr>
                                        <p:cTn id="62" dur="166" decel="50000">
                                          <p:stCondLst>
                                            <p:cond delay="1668"/>
                                          </p:stCondLst>
                                        </p:cTn>
                                        <p:tgtEl>
                                          <p:spTgt spid="11"/>
                                        </p:tgtEl>
                                      </p:cBhvr>
                                      <p:to x="100000" y="100000"/>
                                    </p:animScale>
                                    <p:animScale>
                                      <p:cBhvr>
                                        <p:cTn id="63" dur="26">
                                          <p:stCondLst>
                                            <p:cond delay="1808"/>
                                          </p:stCondLst>
                                        </p:cTn>
                                        <p:tgtEl>
                                          <p:spTgt spid="11"/>
                                        </p:tgtEl>
                                      </p:cBhvr>
                                      <p:to x="100000" y="95000"/>
                                    </p:animScale>
                                    <p:animScale>
                                      <p:cBhvr>
                                        <p:cTn id="64" dur="166" decel="50000">
                                          <p:stCondLst>
                                            <p:cond delay="1834"/>
                                          </p:stCondLst>
                                        </p:cTn>
                                        <p:tgtEl>
                                          <p:spTgt spid="11"/>
                                        </p:tgtEl>
                                      </p:cBhvr>
                                      <p:to x="100000" y="100000"/>
                                    </p:animScale>
                                  </p:childTnLst>
                                </p:cTn>
                              </p:par>
                            </p:childTnLst>
                          </p:cTn>
                        </p:par>
                      </p:childTnLst>
                    </p:cTn>
                  </p:par>
                  <p:par>
                    <p:cTn id="65" fill="hold">
                      <p:stCondLst>
                        <p:cond delay="indefinite"/>
                      </p:stCondLst>
                      <p:childTnLst>
                        <p:par>
                          <p:cTn id="66" fill="hold">
                            <p:stCondLst>
                              <p:cond delay="0"/>
                            </p:stCondLst>
                            <p:childTnLst>
                              <p:par>
                                <p:cTn id="67" presetID="2" presetClass="entr" presetSubtype="4" fill="hold" nodeType="clickEffect">
                                  <p:stCondLst>
                                    <p:cond delay="0"/>
                                  </p:stCondLst>
                                  <p:childTnLst>
                                    <p:set>
                                      <p:cBhvr>
                                        <p:cTn id="68" dur="1" fill="hold">
                                          <p:stCondLst>
                                            <p:cond delay="0"/>
                                          </p:stCondLst>
                                        </p:cTn>
                                        <p:tgtEl>
                                          <p:spTgt spid="9"/>
                                        </p:tgtEl>
                                        <p:attrNameLst>
                                          <p:attrName>style.visibility</p:attrName>
                                        </p:attrNameLst>
                                      </p:cBhvr>
                                      <p:to>
                                        <p:strVal val="visible"/>
                                      </p:to>
                                    </p:set>
                                    <p:anim calcmode="lin" valueType="num">
                                      <p:cBhvr additive="base">
                                        <p:cTn id="69" dur="500" fill="hold"/>
                                        <p:tgtEl>
                                          <p:spTgt spid="9"/>
                                        </p:tgtEl>
                                        <p:attrNameLst>
                                          <p:attrName>ppt_x</p:attrName>
                                        </p:attrNameLst>
                                      </p:cBhvr>
                                      <p:tavLst>
                                        <p:tav tm="0">
                                          <p:val>
                                            <p:strVal val="#ppt_x"/>
                                          </p:val>
                                        </p:tav>
                                        <p:tav tm="100000">
                                          <p:val>
                                            <p:strVal val="#ppt_x"/>
                                          </p:val>
                                        </p:tav>
                                      </p:tavLst>
                                    </p:anim>
                                    <p:anim calcmode="lin" valueType="num">
                                      <p:cBhvr additive="base">
                                        <p:cTn id="7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5"/>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nodeType="clickEffect">
                                  <p:stCondLst>
                                    <p:cond delay="0"/>
                                  </p:stCondLst>
                                  <p:childTnLst>
                                    <p:set>
                                      <p:cBhvr>
                                        <p:cTn id="78" dur="1" fill="hold">
                                          <p:stCondLst>
                                            <p:cond delay="0"/>
                                          </p:stCondLst>
                                        </p:cTn>
                                        <p:tgtEl>
                                          <p:spTgt spid="7"/>
                                        </p:tgtEl>
                                        <p:attrNameLst>
                                          <p:attrName>style.visibility</p:attrName>
                                        </p:attrNameLst>
                                      </p:cBhvr>
                                      <p:to>
                                        <p:strVal val="visible"/>
                                      </p:to>
                                    </p:set>
                                    <p:anim calcmode="lin" valueType="num">
                                      <p:cBhvr additive="base">
                                        <p:cTn id="79" dur="500" fill="hold"/>
                                        <p:tgtEl>
                                          <p:spTgt spid="7"/>
                                        </p:tgtEl>
                                        <p:attrNameLst>
                                          <p:attrName>ppt_x</p:attrName>
                                        </p:attrNameLst>
                                      </p:cBhvr>
                                      <p:tavLst>
                                        <p:tav tm="0">
                                          <p:val>
                                            <p:strVal val="#ppt_x"/>
                                          </p:val>
                                        </p:tav>
                                        <p:tav tm="100000">
                                          <p:val>
                                            <p:strVal val="#ppt_x"/>
                                          </p:val>
                                        </p:tav>
                                      </p:tavLst>
                                    </p:anim>
                                    <p:anim calcmode="lin" valueType="num">
                                      <p:cBhvr additive="base">
                                        <p:cTn id="8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6CD138-41F0-4663-8B88-C0810B465DF6}"/>
              </a:ext>
            </a:extLst>
          </p:cNvPr>
          <p:cNvSpPr>
            <a:spLocks noGrp="1"/>
          </p:cNvSpPr>
          <p:nvPr>
            <p:ph type="title"/>
          </p:nvPr>
        </p:nvSpPr>
        <p:spPr>
          <a:xfrm>
            <a:off x="657224" y="499533"/>
            <a:ext cx="10772775" cy="1658198"/>
          </a:xfrm>
        </p:spPr>
        <p:txBody>
          <a:bodyPr>
            <a:normAutofit/>
          </a:bodyPr>
          <a:lstStyle/>
          <a:p>
            <a:r>
              <a:rPr lang="en-US"/>
              <a:t>COVID-19 and Self-Care</a:t>
            </a:r>
            <a:endParaRPr lang="en-US" dirty="0"/>
          </a:p>
        </p:txBody>
      </p:sp>
      <p:sp>
        <p:nvSpPr>
          <p:cNvPr id="3" name="Content Placeholder 2">
            <a:extLst>
              <a:ext uri="{FF2B5EF4-FFF2-40B4-BE49-F238E27FC236}">
                <a16:creationId xmlns:a16="http://schemas.microsoft.com/office/drawing/2014/main" id="{21A3199E-9824-4B24-B081-D148B048C628}"/>
              </a:ext>
            </a:extLst>
          </p:cNvPr>
          <p:cNvSpPr>
            <a:spLocks noGrp="1"/>
          </p:cNvSpPr>
          <p:nvPr>
            <p:ph idx="1"/>
          </p:nvPr>
        </p:nvSpPr>
        <p:spPr>
          <a:xfrm>
            <a:off x="676656" y="2011680"/>
            <a:ext cx="6875611" cy="3766185"/>
          </a:xfrm>
        </p:spPr>
        <p:txBody>
          <a:bodyPr>
            <a:normAutofit/>
          </a:bodyPr>
          <a:lstStyle/>
          <a:p>
            <a:pPr>
              <a:buFont typeface="Arial" panose="020B0604020202020204" pitchFamily="34" charset="0"/>
              <a:buChar char="•"/>
            </a:pPr>
            <a:r>
              <a:rPr lang="en-US" dirty="0"/>
              <a:t> Self-care for me means a lot of positive self talk, healthy eating, physical activity, and finding something that makes me grateful and happy every single day. </a:t>
            </a:r>
            <a:r>
              <a:rPr lang="en-US" b="1" dirty="0"/>
              <a:t>I no longer have a problem saying no to anyone if it means I will be able to take care of myself </a:t>
            </a:r>
            <a:r>
              <a:rPr lang="en-US" dirty="0"/>
              <a:t>and be more helpful later. I am honestly happier than I have ever been. This pandemic has obviously been a good thing for me in that respect.</a:t>
            </a:r>
          </a:p>
          <a:p>
            <a:pPr>
              <a:buFont typeface="Arial" panose="020B0604020202020204" pitchFamily="34" charset="0"/>
              <a:buChar char="•"/>
            </a:pPr>
            <a:r>
              <a:rPr lang="en-US" dirty="0"/>
              <a:t> I’ve learned to take care of myself with </a:t>
            </a:r>
            <a:r>
              <a:rPr lang="en-US" b="1" dirty="0"/>
              <a:t>all of the love languages</a:t>
            </a:r>
            <a:r>
              <a:rPr lang="en-US" dirty="0"/>
              <a:t> and it has transformed my life! </a:t>
            </a:r>
          </a:p>
        </p:txBody>
      </p:sp>
      <p:pic>
        <p:nvPicPr>
          <p:cNvPr id="5" name="Picture 4" descr="A picture containing text, person, screenshot&#10;&#10;Description automatically generated">
            <a:extLst>
              <a:ext uri="{FF2B5EF4-FFF2-40B4-BE49-F238E27FC236}">
                <a16:creationId xmlns:a16="http://schemas.microsoft.com/office/drawing/2014/main" id="{702352AB-D484-4BFB-A6C0-BDA7885A50A6}"/>
              </a:ext>
            </a:extLst>
          </p:cNvPr>
          <p:cNvPicPr>
            <a:picLocks noChangeAspect="1"/>
          </p:cNvPicPr>
          <p:nvPr/>
        </p:nvPicPr>
        <p:blipFill rotWithShape="1">
          <a:blip r:embed="rId3">
            <a:extLst>
              <a:ext uri="{28A0092B-C50C-407E-A947-70E740481C1C}">
                <a14:useLocalDpi xmlns:a14="http://schemas.microsoft.com/office/drawing/2010/main" val="0"/>
              </a:ext>
            </a:extLst>
          </a:blip>
          <a:srcRect l="4601" r="4158" b="-5"/>
          <a:stretch/>
        </p:blipFill>
        <p:spPr>
          <a:xfrm>
            <a:off x="7799165" y="1724628"/>
            <a:ext cx="3987100" cy="4053237"/>
          </a:xfrm>
          <a:prstGeom prst="rect">
            <a:avLst/>
          </a:prstGeom>
          <a:ln w="127000" cap="sq">
            <a:solidFill>
              <a:schemeClr val="accent1"/>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224183061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1107CB-C952-4E7E-89F4-8122F91CF9D7}"/>
              </a:ext>
            </a:extLst>
          </p:cNvPr>
          <p:cNvSpPr>
            <a:spLocks noGrp="1"/>
          </p:cNvSpPr>
          <p:nvPr>
            <p:ph type="title"/>
          </p:nvPr>
        </p:nvSpPr>
        <p:spPr>
          <a:xfrm>
            <a:off x="4641180" y="21362"/>
            <a:ext cx="6562726" cy="1658198"/>
          </a:xfrm>
        </p:spPr>
        <p:txBody>
          <a:bodyPr>
            <a:normAutofit/>
          </a:bodyPr>
          <a:lstStyle/>
          <a:p>
            <a:r>
              <a:rPr lang="en-US" dirty="0"/>
              <a:t>COVID-19 and Self-Care </a:t>
            </a:r>
          </a:p>
        </p:txBody>
      </p:sp>
      <p:sp>
        <p:nvSpPr>
          <p:cNvPr id="3" name="Content Placeholder 2">
            <a:extLst>
              <a:ext uri="{FF2B5EF4-FFF2-40B4-BE49-F238E27FC236}">
                <a16:creationId xmlns:a16="http://schemas.microsoft.com/office/drawing/2014/main" id="{FECF2B26-298C-4AC2-B019-E462C93F32DD}"/>
              </a:ext>
            </a:extLst>
          </p:cNvPr>
          <p:cNvSpPr>
            <a:spLocks noGrp="1"/>
          </p:cNvSpPr>
          <p:nvPr>
            <p:ph idx="1"/>
          </p:nvPr>
        </p:nvSpPr>
        <p:spPr>
          <a:xfrm>
            <a:off x="4702557" y="1501635"/>
            <a:ext cx="7289418" cy="5156319"/>
          </a:xfrm>
        </p:spPr>
        <p:txBody>
          <a:bodyPr>
            <a:normAutofit lnSpcReduction="10000"/>
          </a:bodyPr>
          <a:lstStyle/>
          <a:p>
            <a:pPr>
              <a:buFont typeface="Arial" panose="020B0604020202020204" pitchFamily="34" charset="0"/>
              <a:buChar char="•"/>
            </a:pPr>
            <a:r>
              <a:rPr lang="en-US" dirty="0"/>
              <a:t> That I don’t require external validation as much as I thought I did. I went through social WITHDRAWAL (no exaggeration; there was sweat and bargaining and depression and lost sleep), and eventually </a:t>
            </a:r>
            <a:r>
              <a:rPr lang="en-US" b="1" dirty="0"/>
              <a:t>a level of growth, learning to fulfill my sense of self internally, and not grounded in others.</a:t>
            </a:r>
          </a:p>
          <a:p>
            <a:pPr>
              <a:buFont typeface="Arial" panose="020B0604020202020204" pitchFamily="34" charset="0"/>
              <a:buChar char="•"/>
            </a:pPr>
            <a:r>
              <a:rPr lang="en-US" dirty="0"/>
              <a:t> It’s taught me </a:t>
            </a:r>
            <a:r>
              <a:rPr lang="en-US" b="1" dirty="0"/>
              <a:t>how much I rely on human touch and interaction</a:t>
            </a:r>
            <a:r>
              <a:rPr lang="en-US" dirty="0"/>
              <a:t>. I’m a natural born hugger and not being able to hug people ( former students, parents, co-workers) when I run into them has caused some depression. I also didn’t know until all this, how much I enjoy seeing people smile. </a:t>
            </a:r>
          </a:p>
          <a:p>
            <a:pPr>
              <a:buFont typeface="Arial" panose="020B0604020202020204" pitchFamily="34" charset="0"/>
              <a:buChar char="•"/>
            </a:pPr>
            <a:r>
              <a:rPr lang="en-US" dirty="0"/>
              <a:t> There's no one right way to do self care. It's important to remember that </a:t>
            </a:r>
            <a:r>
              <a:rPr lang="en-US" b="1" dirty="0"/>
              <a:t>it's for you to empower you</a:t>
            </a:r>
            <a:r>
              <a:rPr lang="en-US" dirty="0"/>
              <a:t>. Setting the intention of taking time for yourself is rewarding, relaxing, and energizing.</a:t>
            </a:r>
          </a:p>
        </p:txBody>
      </p:sp>
      <p:sp>
        <p:nvSpPr>
          <p:cNvPr id="4" name="Rectangle 2">
            <a:extLst>
              <a:ext uri="{FF2B5EF4-FFF2-40B4-BE49-F238E27FC236}">
                <a16:creationId xmlns:a16="http://schemas.microsoft.com/office/drawing/2014/main" id="{3229F313-5ADD-42A8-B135-6A1DE118282F}"/>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5" name="Rectangle 4">
            <a:extLst>
              <a:ext uri="{FF2B5EF4-FFF2-40B4-BE49-F238E27FC236}">
                <a16:creationId xmlns:a16="http://schemas.microsoft.com/office/drawing/2014/main" id="{4E7FA0DB-BB43-4AC2-A36D-007BB92CE1DA}"/>
              </a:ext>
            </a:extLst>
          </p:cNvPr>
          <p:cNvSpPr>
            <a:spLocks noChangeArrowheads="1"/>
          </p:cNvSpPr>
          <p:nvPr/>
        </p:nvSpPr>
        <p:spPr bwMode="auto">
          <a:xfrm flipV="1">
            <a:off x="357187" y="-3021015"/>
            <a:ext cx="1019516" cy="45719"/>
          </a:xfrm>
          <a:prstGeom prst="rect">
            <a:avLst/>
          </a:prstGeom>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ctr" anchorCtr="0" compatLnSpc="1">
            <a:prstTxWarp prst="textNoShape">
              <a:avLst/>
            </a:prstTxWarp>
            <a:spAutoFit/>
          </a:bodyPr>
          <a:lstStyle/>
          <a:p>
            <a:endParaRPr lang="en-US"/>
          </a:p>
        </p:txBody>
      </p:sp>
      <p:pic>
        <p:nvPicPr>
          <p:cNvPr id="1027" name="29D1C240-5CEB-4AB8-A874-2D17C4B35056">
            <a:extLst>
              <a:ext uri="{FF2B5EF4-FFF2-40B4-BE49-F238E27FC236}">
                <a16:creationId xmlns:a16="http://schemas.microsoft.com/office/drawing/2014/main" id="{B7D8C491-1C5B-4E75-8C93-242A0367CA3D}"/>
              </a:ext>
            </a:extLst>
          </p:cNvPr>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116135" y="1501635"/>
            <a:ext cx="4381516" cy="4769835"/>
          </a:xfrm>
          <a:prstGeom prst="rect">
            <a:avLst/>
          </a:prstGeom>
        </p:spPr>
        <p:style>
          <a:lnRef idx="2">
            <a:schemeClr val="accent1"/>
          </a:lnRef>
          <a:fillRef idx="1">
            <a:schemeClr val="lt1"/>
          </a:fillRef>
          <a:effectRef idx="0">
            <a:schemeClr val="accent1"/>
          </a:effectRef>
          <a:fontRef idx="minor">
            <a:schemeClr val="dk1"/>
          </a:fontRef>
        </p:style>
      </p:pic>
    </p:spTree>
    <p:extLst>
      <p:ext uri="{BB962C8B-B14F-4D97-AF65-F5344CB8AC3E}">
        <p14:creationId xmlns:p14="http://schemas.microsoft.com/office/powerpoint/2010/main" val="320829701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3DE230-F087-4113-8310-6657CD7199B5}"/>
              </a:ext>
            </a:extLst>
          </p:cNvPr>
          <p:cNvSpPr>
            <a:spLocks noGrp="1"/>
          </p:cNvSpPr>
          <p:nvPr>
            <p:ph type="title"/>
          </p:nvPr>
        </p:nvSpPr>
        <p:spPr/>
        <p:txBody>
          <a:bodyPr/>
          <a:lstStyle/>
          <a:p>
            <a:r>
              <a:rPr lang="en-US" dirty="0"/>
              <a:t>Take a minute to check in</a:t>
            </a:r>
          </a:p>
        </p:txBody>
      </p:sp>
      <p:pic>
        <p:nvPicPr>
          <p:cNvPr id="6" name="Content Placeholder 5" descr="Text&#10;&#10;Description automatically generated">
            <a:extLst>
              <a:ext uri="{FF2B5EF4-FFF2-40B4-BE49-F238E27FC236}">
                <a16:creationId xmlns:a16="http://schemas.microsoft.com/office/drawing/2014/main" id="{FB870241-CD62-4784-BDFC-36F50CC69912}"/>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31823" y="647700"/>
            <a:ext cx="5766895" cy="5866842"/>
          </a:xfrm>
        </p:spPr>
      </p:pic>
      <p:sp>
        <p:nvSpPr>
          <p:cNvPr id="4" name="Text Placeholder 3">
            <a:extLst>
              <a:ext uri="{FF2B5EF4-FFF2-40B4-BE49-F238E27FC236}">
                <a16:creationId xmlns:a16="http://schemas.microsoft.com/office/drawing/2014/main" id="{45B48CDB-5CF6-4280-90A1-C07D03B06841}"/>
              </a:ext>
            </a:extLst>
          </p:cNvPr>
          <p:cNvSpPr>
            <a:spLocks noGrp="1"/>
          </p:cNvSpPr>
          <p:nvPr>
            <p:ph type="body" sz="half" idx="2"/>
          </p:nvPr>
        </p:nvSpPr>
        <p:spPr>
          <a:xfrm>
            <a:off x="8275982" y="2511813"/>
            <a:ext cx="3398520" cy="4002729"/>
          </a:xfrm>
        </p:spPr>
        <p:txBody>
          <a:bodyPr>
            <a:normAutofit/>
          </a:bodyPr>
          <a:lstStyle/>
          <a:p>
            <a:r>
              <a:rPr lang="en-US" sz="2000" dirty="0">
                <a:solidFill>
                  <a:schemeClr val="bg1"/>
                </a:solidFill>
              </a:rPr>
              <a:t>What ideas or concepts jumped out at you? </a:t>
            </a:r>
          </a:p>
          <a:p>
            <a:r>
              <a:rPr lang="en-US" sz="2000" dirty="0">
                <a:solidFill>
                  <a:schemeClr val="bg1"/>
                </a:solidFill>
              </a:rPr>
              <a:t>What feels realistic?</a:t>
            </a:r>
          </a:p>
          <a:p>
            <a:r>
              <a:rPr lang="en-US" sz="2000" dirty="0">
                <a:solidFill>
                  <a:schemeClr val="bg1"/>
                </a:solidFill>
              </a:rPr>
              <a:t>How can you take some of these concepts back to your individual office/department or family unit?</a:t>
            </a:r>
          </a:p>
          <a:p>
            <a:r>
              <a:rPr lang="en-US" sz="2000" dirty="0">
                <a:solidFill>
                  <a:schemeClr val="bg1"/>
                </a:solidFill>
              </a:rPr>
              <a:t>How can you promote the concept of self-care to the larger systems?</a:t>
            </a:r>
          </a:p>
        </p:txBody>
      </p:sp>
    </p:spTree>
    <p:extLst>
      <p:ext uri="{BB962C8B-B14F-4D97-AF65-F5344CB8AC3E}">
        <p14:creationId xmlns:p14="http://schemas.microsoft.com/office/powerpoint/2010/main" val="258167114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34A0E507-3023-4C48-A0F0-A2EDF48613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4D8FA111-0E03-4EC4-878D-30C893E3BA72}"/>
              </a:ext>
            </a:extLst>
          </p:cNvPr>
          <p:cNvSpPr>
            <a:spLocks noGrp="1"/>
          </p:cNvSpPr>
          <p:nvPr>
            <p:ph type="title"/>
          </p:nvPr>
        </p:nvSpPr>
        <p:spPr>
          <a:xfrm>
            <a:off x="472298" y="4074674"/>
            <a:ext cx="6936072" cy="1349096"/>
          </a:xfrm>
        </p:spPr>
        <p:txBody>
          <a:bodyPr vert="horz" lIns="91440" tIns="45720" rIns="91440" bIns="45720" rtlCol="0" anchor="b">
            <a:normAutofit/>
          </a:bodyPr>
          <a:lstStyle/>
          <a:p>
            <a:pPr algn="ctr">
              <a:lnSpc>
                <a:spcPct val="80000"/>
              </a:lnSpc>
            </a:pPr>
            <a:r>
              <a:rPr lang="en-US" sz="8000" dirty="0"/>
              <a:t>Resources</a:t>
            </a:r>
          </a:p>
        </p:txBody>
      </p:sp>
      <p:sp>
        <p:nvSpPr>
          <p:cNvPr id="4" name="Text Placeholder 3">
            <a:extLst>
              <a:ext uri="{FF2B5EF4-FFF2-40B4-BE49-F238E27FC236}">
                <a16:creationId xmlns:a16="http://schemas.microsoft.com/office/drawing/2014/main" id="{C8BFBB48-E203-4D08-9472-7EB2BDDD12BD}"/>
              </a:ext>
            </a:extLst>
          </p:cNvPr>
          <p:cNvSpPr>
            <a:spLocks noGrp="1"/>
          </p:cNvSpPr>
          <p:nvPr>
            <p:ph type="body" sz="half" idx="2"/>
          </p:nvPr>
        </p:nvSpPr>
        <p:spPr>
          <a:xfrm>
            <a:off x="6469486" y="4639105"/>
            <a:ext cx="3572085" cy="521109"/>
          </a:xfrm>
        </p:spPr>
        <p:txBody>
          <a:bodyPr vert="horz" lIns="91440" tIns="45720" rIns="91440" bIns="45720" rtlCol="0">
            <a:normAutofit fontScale="70000" lnSpcReduction="20000"/>
          </a:bodyPr>
          <a:lstStyle/>
          <a:p>
            <a:pPr algn="ctr">
              <a:lnSpc>
                <a:spcPct val="85000"/>
              </a:lnSpc>
              <a:spcBef>
                <a:spcPts val="1300"/>
              </a:spcBef>
            </a:pPr>
            <a:r>
              <a:rPr lang="en-US" sz="2800" i="1" dirty="0">
                <a:solidFill>
                  <a:schemeClr val="bg1"/>
                </a:solidFill>
                <a:latin typeface="+mj-lt"/>
              </a:rPr>
              <a:t>“Stress is not bad for you; being stuck is bad for you.”</a:t>
            </a:r>
            <a:endParaRPr lang="en-US" sz="2800" dirty="0">
              <a:solidFill>
                <a:schemeClr val="bg1"/>
              </a:solidFill>
              <a:latin typeface="+mj-lt"/>
            </a:endParaRPr>
          </a:p>
        </p:txBody>
      </p:sp>
      <p:sp>
        <p:nvSpPr>
          <p:cNvPr id="73" name="Rectangle 72">
            <a:extLst>
              <a:ext uri="{FF2B5EF4-FFF2-40B4-BE49-F238E27FC236}">
                <a16:creationId xmlns:a16="http://schemas.microsoft.com/office/drawing/2014/main" id="{A5E377F8-AB16-4C04-AC13-2B77C13217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54571" y="678180"/>
            <a:ext cx="4158191" cy="35433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Brené with Emily and Amelia Nagoski on Burnout and How to Complete the  Stress Cycle | Brené Brown">
            <a:extLst>
              <a:ext uri="{FF2B5EF4-FFF2-40B4-BE49-F238E27FC236}">
                <a16:creationId xmlns:a16="http://schemas.microsoft.com/office/drawing/2014/main" id="{10BCDDB7-097C-4A25-A98E-C99265F351E9}"/>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471721" y="987885"/>
            <a:ext cx="2923890" cy="2923890"/>
          </a:xfrm>
          <a:prstGeom prst="rect">
            <a:avLst/>
          </a:prstGeom>
          <a:noFill/>
          <a:extLst>
            <a:ext uri="{909E8E84-426E-40DD-AFC4-6F175D3DCCD1}">
              <a14:hiddenFill xmlns:a14="http://schemas.microsoft.com/office/drawing/2010/main">
                <a:solidFill>
                  <a:srgbClr val="FFFFFF"/>
                </a:solidFill>
              </a14:hiddenFill>
            </a:ext>
          </a:extLst>
        </p:spPr>
      </p:pic>
      <p:sp>
        <p:nvSpPr>
          <p:cNvPr id="75" name="Rectangle 74">
            <a:extLst>
              <a:ext uri="{FF2B5EF4-FFF2-40B4-BE49-F238E27FC236}">
                <a16:creationId xmlns:a16="http://schemas.microsoft.com/office/drawing/2014/main" id="{F1647375-F99C-49C8-9434-89D26993DC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76434" y="678180"/>
            <a:ext cx="4158191" cy="35433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descr="Text&#10;&#10;Description automatically generated">
            <a:extLst>
              <a:ext uri="{FF2B5EF4-FFF2-40B4-BE49-F238E27FC236}">
                <a16:creationId xmlns:a16="http://schemas.microsoft.com/office/drawing/2014/main" id="{38E292CD-8078-4072-B678-1ADE72B6EF97}"/>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7308920" y="987885"/>
            <a:ext cx="1893218" cy="2923890"/>
          </a:xfrm>
          <a:prstGeom prst="rect">
            <a:avLst/>
          </a:prstGeom>
        </p:spPr>
      </p:pic>
    </p:spTree>
    <p:extLst>
      <p:ext uri="{BB962C8B-B14F-4D97-AF65-F5344CB8AC3E}">
        <p14:creationId xmlns:p14="http://schemas.microsoft.com/office/powerpoint/2010/main" val="283953201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89B6DBE-5EB1-4977-8210-379351EE94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5992" y="0"/>
            <a:ext cx="4636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07C3513-0CB4-4B98-BF8A-AFE866611577}"/>
              </a:ext>
            </a:extLst>
          </p:cNvPr>
          <p:cNvSpPr>
            <a:spLocks noGrp="1"/>
          </p:cNvSpPr>
          <p:nvPr>
            <p:ph type="title"/>
          </p:nvPr>
        </p:nvSpPr>
        <p:spPr>
          <a:xfrm>
            <a:off x="8173212" y="499533"/>
            <a:ext cx="3401568" cy="1920240"/>
          </a:xfrm>
        </p:spPr>
        <p:txBody>
          <a:bodyPr anchor="b">
            <a:normAutofit/>
          </a:bodyPr>
          <a:lstStyle/>
          <a:p>
            <a:r>
              <a:rPr lang="en-US" sz="4000" b="1">
                <a:solidFill>
                  <a:srgbClr val="FFFFFF"/>
                </a:solidFill>
                <a:sym typeface="Arial"/>
              </a:rPr>
              <a:t>UNC System Office Resilience Website </a:t>
            </a:r>
            <a:endParaRPr lang="en-US" sz="4000" b="1">
              <a:solidFill>
                <a:srgbClr val="FFFFFF"/>
              </a:solidFill>
            </a:endParaRPr>
          </a:p>
        </p:txBody>
      </p:sp>
      <p:sp>
        <p:nvSpPr>
          <p:cNvPr id="3" name="Content Placeholder 2">
            <a:extLst>
              <a:ext uri="{FF2B5EF4-FFF2-40B4-BE49-F238E27FC236}">
                <a16:creationId xmlns:a16="http://schemas.microsoft.com/office/drawing/2014/main" id="{E58A107D-3AD6-4DE4-87F0-AA3AB4E27456}"/>
              </a:ext>
            </a:extLst>
          </p:cNvPr>
          <p:cNvSpPr>
            <a:spLocks noGrp="1"/>
          </p:cNvSpPr>
          <p:nvPr>
            <p:ph idx="1"/>
          </p:nvPr>
        </p:nvSpPr>
        <p:spPr>
          <a:xfrm>
            <a:off x="8173212" y="2419773"/>
            <a:ext cx="3864990" cy="3358092"/>
          </a:xfrm>
        </p:spPr>
        <p:txBody>
          <a:bodyPr>
            <a:normAutofit/>
          </a:bodyPr>
          <a:lstStyle/>
          <a:p>
            <a:r>
              <a:rPr lang="en-US" dirty="0">
                <a:solidFill>
                  <a:srgbClr val="FFFFFF"/>
                </a:solidFill>
                <a:sym typeface="Arial"/>
              </a:rPr>
              <a:t>Series of web-based resources related to:</a:t>
            </a:r>
          </a:p>
          <a:p>
            <a:pPr lvl="1">
              <a:buFont typeface="Arial" panose="020B0604020202020204" pitchFamily="34" charset="0"/>
              <a:buChar char="•"/>
            </a:pPr>
            <a:r>
              <a:rPr lang="en-US" sz="1800" dirty="0">
                <a:solidFill>
                  <a:srgbClr val="FFFFFF"/>
                </a:solidFill>
                <a:sym typeface="Arial"/>
              </a:rPr>
              <a:t>Mental health and well-being</a:t>
            </a:r>
          </a:p>
          <a:p>
            <a:pPr lvl="1">
              <a:buFont typeface="Arial" panose="020B0604020202020204" pitchFamily="34" charset="0"/>
              <a:buChar char="•"/>
            </a:pPr>
            <a:r>
              <a:rPr lang="en-US" sz="1800" dirty="0">
                <a:solidFill>
                  <a:srgbClr val="FFFFFF"/>
                </a:solidFill>
                <a:sym typeface="Arial"/>
              </a:rPr>
              <a:t>Resilience and equity</a:t>
            </a:r>
          </a:p>
          <a:p>
            <a:pPr lvl="1">
              <a:buFont typeface="Arial" panose="020B0604020202020204" pitchFamily="34" charset="0"/>
              <a:buChar char="•"/>
            </a:pPr>
            <a:r>
              <a:rPr lang="en-US" sz="1800" dirty="0">
                <a:solidFill>
                  <a:srgbClr val="FFFFFF"/>
                </a:solidFill>
                <a:sym typeface="Arial"/>
              </a:rPr>
              <a:t>Stress Management</a:t>
            </a:r>
          </a:p>
          <a:p>
            <a:pPr lvl="1">
              <a:buFont typeface="Arial" panose="020B0604020202020204" pitchFamily="34" charset="0"/>
              <a:buChar char="•"/>
            </a:pPr>
            <a:r>
              <a:rPr lang="en-US" sz="1800" u="sng" dirty="0">
                <a:solidFill>
                  <a:schemeClr val="bg1"/>
                </a:solidFill>
                <a:hlinkClick r:id="rId3">
                  <a:extLst>
                    <a:ext uri="{A12FA001-AC4F-418D-AE19-62706E023703}">
                      <ahyp:hlinkClr xmlns:ahyp="http://schemas.microsoft.com/office/drawing/2018/hyperlinkcolor" val="tx"/>
                    </a:ext>
                  </a:extLst>
                </a:hlinkClick>
              </a:rPr>
              <a:t>https://myapps.northcarolina.edu/hr/health-safety/fac-staff-resilience/</a:t>
            </a:r>
            <a:endParaRPr lang="en-US" sz="1800" dirty="0">
              <a:solidFill>
                <a:schemeClr val="bg1"/>
              </a:solidFill>
            </a:endParaRPr>
          </a:p>
          <a:p>
            <a:pPr marL="609585" lvl="1" indent="0">
              <a:buNone/>
            </a:pPr>
            <a:endParaRPr lang="en-US" sz="1800" dirty="0">
              <a:solidFill>
                <a:srgbClr val="FFFFFF"/>
              </a:solidFill>
              <a:latin typeface="Garamond" panose="02020404030301010803" pitchFamily="18" charset="0"/>
              <a:sym typeface="Arial"/>
            </a:endParaRPr>
          </a:p>
          <a:p>
            <a:endParaRPr lang="en-US" sz="1800" dirty="0">
              <a:solidFill>
                <a:srgbClr val="FFFFFF"/>
              </a:solidFill>
            </a:endParaRPr>
          </a:p>
        </p:txBody>
      </p:sp>
      <p:pic>
        <p:nvPicPr>
          <p:cNvPr id="8" name="Picture 7" descr="Graphical user interface, website&#10;&#10;Description automatically generated">
            <a:extLst>
              <a:ext uri="{FF2B5EF4-FFF2-40B4-BE49-F238E27FC236}">
                <a16:creationId xmlns:a16="http://schemas.microsoft.com/office/drawing/2014/main" id="{22C60A7D-A9BC-41AB-B6F9-57346B91C4E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3798" y="586479"/>
            <a:ext cx="7274511" cy="5191386"/>
          </a:xfrm>
          <a:prstGeom prst="rect">
            <a:avLst/>
          </a:prstGeom>
        </p:spPr>
      </p:pic>
    </p:spTree>
    <p:extLst>
      <p:ext uri="{BB962C8B-B14F-4D97-AF65-F5344CB8AC3E}">
        <p14:creationId xmlns:p14="http://schemas.microsoft.com/office/powerpoint/2010/main" val="140616556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E7CFAA6-1DBB-43B0-BD82-2FB83CF4E4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07C3513-0CB4-4B98-BF8A-AFE866611577}"/>
              </a:ext>
            </a:extLst>
          </p:cNvPr>
          <p:cNvSpPr>
            <a:spLocks noGrp="1"/>
          </p:cNvSpPr>
          <p:nvPr>
            <p:ph type="title"/>
          </p:nvPr>
        </p:nvSpPr>
        <p:spPr>
          <a:xfrm>
            <a:off x="706299" y="639763"/>
            <a:ext cx="3947998" cy="5492750"/>
          </a:xfrm>
        </p:spPr>
        <p:txBody>
          <a:bodyPr>
            <a:normAutofit/>
          </a:bodyPr>
          <a:lstStyle/>
          <a:p>
            <a:r>
              <a:rPr lang="en-US" sz="6000" b="1" dirty="0">
                <a:solidFill>
                  <a:srgbClr val="FFFFFF"/>
                </a:solidFill>
                <a:latin typeface="+mn-lt"/>
                <a:sym typeface="Arial"/>
              </a:rPr>
              <a:t>Faculty &amp; Staff Assistance Program</a:t>
            </a:r>
            <a:endParaRPr lang="en-US" sz="6000" b="1" dirty="0">
              <a:solidFill>
                <a:srgbClr val="FFFFFF"/>
              </a:solidFill>
              <a:latin typeface="+mn-lt"/>
            </a:endParaRPr>
          </a:p>
        </p:txBody>
      </p:sp>
      <p:cxnSp>
        <p:nvCxnSpPr>
          <p:cNvPr id="10" name="Straight Connector 9">
            <a:extLst>
              <a:ext uri="{FF2B5EF4-FFF2-40B4-BE49-F238E27FC236}">
                <a16:creationId xmlns:a16="http://schemas.microsoft.com/office/drawing/2014/main" id="{9E13708B-D2E3-41E3-BD49-F910056473E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71323" y="2211346"/>
            <a:ext cx="0" cy="2349584"/>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E58A107D-3AD6-4DE4-87F0-AA3AB4E27456}"/>
              </a:ext>
            </a:extLst>
          </p:cNvPr>
          <p:cNvSpPr>
            <a:spLocks noGrp="1"/>
          </p:cNvSpPr>
          <p:nvPr>
            <p:ph idx="1"/>
          </p:nvPr>
        </p:nvSpPr>
        <p:spPr>
          <a:xfrm>
            <a:off x="5288349" y="639764"/>
            <a:ext cx="6142032" cy="5492749"/>
          </a:xfrm>
        </p:spPr>
        <p:txBody>
          <a:bodyPr anchor="ctr">
            <a:normAutofit/>
          </a:bodyPr>
          <a:lstStyle/>
          <a:p>
            <a:r>
              <a:rPr lang="en-US" dirty="0">
                <a:sym typeface="Arial"/>
              </a:rPr>
              <a:t>ComPsych</a:t>
            </a:r>
          </a:p>
          <a:p>
            <a:pPr lvl="1"/>
            <a:r>
              <a:rPr lang="en-US" dirty="0"/>
              <a:t>Available 24 hours a day, 7 days a week</a:t>
            </a:r>
          </a:p>
          <a:p>
            <a:pPr lvl="2"/>
            <a:r>
              <a:rPr lang="en-US" dirty="0"/>
              <a:t>Call: </a:t>
            </a:r>
            <a:r>
              <a:rPr lang="en-US" b="1" dirty="0"/>
              <a:t>833.743.8183 </a:t>
            </a:r>
            <a:r>
              <a:rPr lang="en-US" dirty="0"/>
              <a:t>TDD: 800.697.0353</a:t>
            </a:r>
          </a:p>
          <a:p>
            <a:pPr lvl="2"/>
            <a:r>
              <a:rPr lang="en-US" dirty="0"/>
              <a:t>Online: </a:t>
            </a:r>
            <a:r>
              <a:rPr lang="en-US" b="1" dirty="0"/>
              <a:t>guidanceresources.com</a:t>
            </a:r>
            <a:br>
              <a:rPr lang="en-US" b="1" dirty="0"/>
            </a:br>
            <a:r>
              <a:rPr lang="en-US" b="1" dirty="0"/>
              <a:t>W</a:t>
            </a:r>
            <a:r>
              <a:rPr lang="en-US" dirty="0"/>
              <a:t>eb ID: </a:t>
            </a:r>
            <a:r>
              <a:rPr lang="en-US" b="1" dirty="0"/>
              <a:t>ECUFASAP</a:t>
            </a:r>
            <a:endParaRPr lang="en-US" dirty="0"/>
          </a:p>
          <a:p>
            <a:pPr lvl="1"/>
            <a:r>
              <a:rPr lang="en-US" dirty="0"/>
              <a:t>Coronavirus Digital Toolkit</a:t>
            </a:r>
          </a:p>
          <a:p>
            <a:pPr lvl="2"/>
            <a:r>
              <a:rPr lang="en-US" dirty="0" err="1">
                <a:hlinkClick r:id="rId3">
                  <a:extLst>
                    <a:ext uri="{A12FA001-AC4F-418D-AE19-62706E023703}">
                      <ahyp:hlinkClr xmlns:ahyp="http://schemas.microsoft.com/office/drawing/2018/hyperlinkcolor" val="tx"/>
                    </a:ext>
                  </a:extLst>
                </a:hlinkClick>
              </a:rPr>
              <a:t>GuidanceResources</a:t>
            </a:r>
            <a:r>
              <a:rPr lang="en-US" dirty="0">
                <a:hlinkClick r:id="rId3">
                  <a:extLst>
                    <a:ext uri="{A12FA001-AC4F-418D-AE19-62706E023703}">
                      <ahyp:hlinkClr xmlns:ahyp="http://schemas.microsoft.com/office/drawing/2018/hyperlinkcolor" val="tx"/>
                    </a:ext>
                  </a:extLst>
                </a:hlinkClick>
              </a:rPr>
              <a:t> US Coronavirus Resources (e2ma.net)</a:t>
            </a:r>
            <a:endParaRPr lang="en-US" dirty="0"/>
          </a:p>
          <a:p>
            <a:pPr lvl="2"/>
            <a:endParaRPr lang="en-US" dirty="0"/>
          </a:p>
        </p:txBody>
      </p:sp>
    </p:spTree>
    <p:extLst>
      <p:ext uri="{BB962C8B-B14F-4D97-AF65-F5344CB8AC3E}">
        <p14:creationId xmlns:p14="http://schemas.microsoft.com/office/powerpoint/2010/main" val="2756180240"/>
      </p:ext>
    </p:extLst>
  </p:cSld>
  <p:clrMapOvr>
    <a:overrideClrMapping bg1="dk1" tx1="lt1" bg2="dk2" tx2="lt2" accent1="accent1" accent2="accent2" accent3="accent3" accent4="accent4" accent5="accent5" accent6="accent6" hlink="hlink" folHlink="folHlink"/>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7C3513-0CB4-4B98-BF8A-AFE866611577}"/>
              </a:ext>
            </a:extLst>
          </p:cNvPr>
          <p:cNvSpPr>
            <a:spLocks noGrp="1"/>
          </p:cNvSpPr>
          <p:nvPr>
            <p:ph type="title"/>
          </p:nvPr>
        </p:nvSpPr>
        <p:spPr>
          <a:xfrm>
            <a:off x="657224" y="499533"/>
            <a:ext cx="10772775" cy="1658198"/>
          </a:xfrm>
        </p:spPr>
        <p:txBody>
          <a:bodyPr>
            <a:normAutofit/>
          </a:bodyPr>
          <a:lstStyle/>
          <a:p>
            <a:r>
              <a:rPr lang="en-US" b="1" dirty="0">
                <a:sym typeface="Arial"/>
              </a:rPr>
              <a:t>Employee Wellness Institute</a:t>
            </a:r>
            <a:endParaRPr lang="en-US" b="1" dirty="0"/>
          </a:p>
        </p:txBody>
      </p:sp>
      <p:graphicFrame>
        <p:nvGraphicFramePr>
          <p:cNvPr id="5" name="Content Placeholder 2">
            <a:extLst>
              <a:ext uri="{FF2B5EF4-FFF2-40B4-BE49-F238E27FC236}">
                <a16:creationId xmlns:a16="http://schemas.microsoft.com/office/drawing/2014/main" id="{BA91EAC6-3AF6-49D8-95BD-6DE1A4B09528}"/>
              </a:ext>
            </a:extLst>
          </p:cNvPr>
          <p:cNvGraphicFramePr>
            <a:graphicFrameLocks noGrp="1"/>
          </p:cNvGraphicFramePr>
          <p:nvPr>
            <p:ph idx="1"/>
            <p:extLst>
              <p:ext uri="{D42A27DB-BD31-4B8C-83A1-F6EECF244321}">
                <p14:modId xmlns:p14="http://schemas.microsoft.com/office/powerpoint/2010/main" val="1136488796"/>
              </p:ext>
            </p:extLst>
          </p:nvPr>
        </p:nvGraphicFramePr>
        <p:xfrm>
          <a:off x="676275" y="2373549"/>
          <a:ext cx="10753725" cy="359923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11032314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1CCD5EF-766D-43B9-A25D-19122E5FB1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7" y="643467"/>
            <a:ext cx="10905065" cy="1989682"/>
          </a:xfrm>
          <a:prstGeom prst="rect">
            <a:avLst/>
          </a:prstGeom>
          <a:solidFill>
            <a:schemeClr val="accent1"/>
          </a:solidFill>
          <a:ln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D9699C9-77F1-4E33-A750-CB78C7EA29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6195" y="806204"/>
            <a:ext cx="10579608" cy="1664208"/>
          </a:xfrm>
          <a:prstGeom prst="rect">
            <a:avLst/>
          </a:prstGeom>
          <a:noFill/>
          <a:ln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7E273D4-1C06-46DD-B145-9260871A0332}"/>
              </a:ext>
            </a:extLst>
          </p:cNvPr>
          <p:cNvSpPr>
            <a:spLocks noGrp="1"/>
          </p:cNvSpPr>
          <p:nvPr>
            <p:ph type="title"/>
          </p:nvPr>
        </p:nvSpPr>
        <p:spPr>
          <a:xfrm>
            <a:off x="1071846" y="1059736"/>
            <a:ext cx="10040233" cy="1228130"/>
          </a:xfrm>
        </p:spPr>
        <p:txBody>
          <a:bodyPr>
            <a:normAutofit/>
          </a:bodyPr>
          <a:lstStyle/>
          <a:p>
            <a:r>
              <a:rPr lang="en-US">
                <a:solidFill>
                  <a:srgbClr val="FFFFFF"/>
                </a:solidFill>
              </a:rPr>
              <a:t>Articles referenced </a:t>
            </a:r>
          </a:p>
        </p:txBody>
      </p:sp>
      <p:sp>
        <p:nvSpPr>
          <p:cNvPr id="3" name="Content Placeholder 2">
            <a:extLst>
              <a:ext uri="{FF2B5EF4-FFF2-40B4-BE49-F238E27FC236}">
                <a16:creationId xmlns:a16="http://schemas.microsoft.com/office/drawing/2014/main" id="{575C5215-660B-49A6-B61A-310C10C02A06}"/>
              </a:ext>
            </a:extLst>
          </p:cNvPr>
          <p:cNvSpPr>
            <a:spLocks noGrp="1"/>
          </p:cNvSpPr>
          <p:nvPr>
            <p:ph idx="1"/>
          </p:nvPr>
        </p:nvSpPr>
        <p:spPr>
          <a:xfrm>
            <a:off x="1071846" y="2973313"/>
            <a:ext cx="10040233" cy="3560837"/>
          </a:xfrm>
        </p:spPr>
        <p:txBody>
          <a:bodyPr>
            <a:normAutofit lnSpcReduction="10000"/>
          </a:bodyPr>
          <a:lstStyle/>
          <a:p>
            <a:pPr>
              <a:buFont typeface="Arial" panose="020B0604020202020204" pitchFamily="34" charset="0"/>
              <a:buChar char="•"/>
            </a:pPr>
            <a:r>
              <a:rPr lang="en-US" sz="2000" dirty="0">
                <a:hlinkClick r:id="rId3"/>
              </a:rPr>
              <a:t> https://elemental.medium.com/your-surge-capacity-is-depleted-it-s-why-you-feel-awful-de285d542f4c</a:t>
            </a:r>
            <a:endParaRPr lang="en-US" sz="2000" dirty="0"/>
          </a:p>
          <a:p>
            <a:pPr>
              <a:buFont typeface="Arial" panose="020B0604020202020204" pitchFamily="34" charset="0"/>
              <a:buChar char="•"/>
            </a:pPr>
            <a:r>
              <a:rPr lang="en-US" sz="2000" dirty="0"/>
              <a:t> </a:t>
            </a:r>
            <a:r>
              <a:rPr lang="en-US" sz="2000" dirty="0">
                <a:hlinkClick r:id="rId4"/>
              </a:rPr>
              <a:t>https://www.chronicle.com/article/the-staff-are-not-ok</a:t>
            </a:r>
            <a:endParaRPr lang="en-US" sz="2000" dirty="0"/>
          </a:p>
          <a:p>
            <a:pPr>
              <a:buFont typeface="Arial" panose="020B0604020202020204" pitchFamily="34" charset="0"/>
              <a:buChar char="•"/>
            </a:pPr>
            <a:r>
              <a:rPr lang="en-US" sz="2000" dirty="0"/>
              <a:t> </a:t>
            </a:r>
            <a:r>
              <a:rPr lang="en-US" sz="2000" dirty="0">
                <a:hlinkClick r:id="rId5"/>
              </a:rPr>
              <a:t>https://www.chronicle.com/article/theyre-called-teamnosleep</a:t>
            </a:r>
            <a:endParaRPr lang="en-US" sz="2000" dirty="0"/>
          </a:p>
          <a:p>
            <a:pPr>
              <a:buFont typeface="Arial" panose="020B0604020202020204" pitchFamily="34" charset="0"/>
              <a:buChar char="•"/>
            </a:pPr>
            <a:r>
              <a:rPr lang="en-US" sz="2000" dirty="0"/>
              <a:t> </a:t>
            </a:r>
            <a:r>
              <a:rPr lang="en-US" sz="2000" dirty="0">
                <a:hlinkClick r:id="rId6"/>
              </a:rPr>
              <a:t>https://www.chronicle.com/article/the-pandemic-is-dragging-on-professors-are-burning-out</a:t>
            </a:r>
            <a:endParaRPr lang="en-US" sz="2000" dirty="0"/>
          </a:p>
          <a:p>
            <a:pPr>
              <a:buFont typeface="Arial" panose="020B0604020202020204" pitchFamily="34" charset="0"/>
              <a:buChar char="•"/>
            </a:pPr>
            <a:r>
              <a:rPr lang="en-US" sz="2000" dirty="0"/>
              <a:t> </a:t>
            </a:r>
            <a:r>
              <a:rPr lang="en-US" sz="2000" dirty="0">
                <a:hlinkClick r:id="rId7"/>
              </a:rPr>
              <a:t>https://www.health.com/mind-body/decision-fatigue</a:t>
            </a:r>
            <a:endParaRPr lang="en-US" sz="2000" dirty="0"/>
          </a:p>
          <a:p>
            <a:pPr>
              <a:buFont typeface="Arial" panose="020B0604020202020204" pitchFamily="34" charset="0"/>
              <a:buChar char="•"/>
            </a:pPr>
            <a:r>
              <a:rPr lang="en-US" sz="2000" dirty="0"/>
              <a:t> </a:t>
            </a:r>
            <a:r>
              <a:rPr lang="en-US" sz="2000" dirty="0">
                <a:hlinkClick r:id="rId8"/>
              </a:rPr>
              <a:t>https://www.psychologytoday.com/us/blog/in-sickness-and-in-health/202005/covid-19-and-ambiguous-loss</a:t>
            </a:r>
            <a:endParaRPr lang="en-US" sz="2000" dirty="0"/>
          </a:p>
          <a:p>
            <a:pPr>
              <a:buFont typeface="Arial" panose="020B0604020202020204" pitchFamily="34" charset="0"/>
              <a:buChar char="•"/>
            </a:pPr>
            <a:r>
              <a:rPr lang="en-US" sz="2000" dirty="0"/>
              <a:t> </a:t>
            </a:r>
            <a:r>
              <a:rPr lang="en-US" sz="2000" dirty="0">
                <a:hlinkClick r:id="rId9"/>
              </a:rPr>
              <a:t>https://surveyresearch.ecu.edu/wp-content/pv-uploads/sites/315/2018/06/Covid_Staff_Report.pdf</a:t>
            </a:r>
            <a:endParaRPr lang="en-US" sz="2000" dirty="0"/>
          </a:p>
          <a:p>
            <a:pPr>
              <a:buFont typeface="Arial" panose="020B0604020202020204" pitchFamily="34" charset="0"/>
              <a:buChar char="•"/>
            </a:pPr>
            <a:endParaRPr lang="en-US" sz="1700" dirty="0"/>
          </a:p>
          <a:p>
            <a:pPr>
              <a:buFont typeface="Arial" panose="020B0604020202020204" pitchFamily="34" charset="0"/>
              <a:buChar char="•"/>
            </a:pPr>
            <a:endParaRPr lang="en-US" sz="1700" dirty="0"/>
          </a:p>
          <a:p>
            <a:pPr>
              <a:buFont typeface="Arial" panose="020B0604020202020204" pitchFamily="34" charset="0"/>
              <a:buChar char="•"/>
            </a:pPr>
            <a:endParaRPr lang="en-US" sz="1700" dirty="0"/>
          </a:p>
        </p:txBody>
      </p:sp>
    </p:spTree>
    <p:extLst>
      <p:ext uri="{BB962C8B-B14F-4D97-AF65-F5344CB8AC3E}">
        <p14:creationId xmlns:p14="http://schemas.microsoft.com/office/powerpoint/2010/main" val="318034782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5873669-D658-4ED7-A12C-14D9444B469A}"/>
              </a:ext>
            </a:extLst>
          </p:cNvPr>
          <p:cNvPicPr>
            <a:picLocks noChangeAspect="1"/>
          </p:cNvPicPr>
          <p:nvPr/>
        </p:nvPicPr>
        <p:blipFill rotWithShape="1">
          <a:blip r:embed="rId3">
            <a:duotone>
              <a:schemeClr val="accent1">
                <a:shade val="45000"/>
                <a:satMod val="135000"/>
              </a:schemeClr>
              <a:prstClr val="white"/>
            </a:duotone>
            <a:alphaModFix amt="15000"/>
          </a:blip>
          <a:srcRect t="25000"/>
          <a:stretch/>
        </p:blipFill>
        <p:spPr>
          <a:xfrm>
            <a:off x="20" y="10"/>
            <a:ext cx="12191980" cy="6857990"/>
          </a:xfrm>
          <a:prstGeom prst="rect">
            <a:avLst/>
          </a:prstGeom>
        </p:spPr>
      </p:pic>
      <p:sp>
        <p:nvSpPr>
          <p:cNvPr id="2" name="Title 1">
            <a:extLst>
              <a:ext uri="{FF2B5EF4-FFF2-40B4-BE49-F238E27FC236}">
                <a16:creationId xmlns:a16="http://schemas.microsoft.com/office/drawing/2014/main" id="{F82CF7E6-7881-43DB-99B2-9FE15392F00A}"/>
              </a:ext>
            </a:extLst>
          </p:cNvPr>
          <p:cNvSpPr>
            <a:spLocks noGrp="1"/>
          </p:cNvSpPr>
          <p:nvPr>
            <p:ph type="title"/>
          </p:nvPr>
        </p:nvSpPr>
        <p:spPr>
          <a:xfrm>
            <a:off x="657224" y="499533"/>
            <a:ext cx="10772775" cy="1658198"/>
          </a:xfrm>
        </p:spPr>
        <p:txBody>
          <a:bodyPr>
            <a:normAutofit/>
          </a:bodyPr>
          <a:lstStyle/>
          <a:p>
            <a:r>
              <a:rPr lang="en-US" dirty="0">
                <a:solidFill>
                  <a:srgbClr val="FFFFFF"/>
                </a:solidFill>
              </a:rPr>
              <a:t>Final thoughts</a:t>
            </a:r>
          </a:p>
        </p:txBody>
      </p:sp>
      <p:sp>
        <p:nvSpPr>
          <p:cNvPr id="3" name="Content Placeholder 2">
            <a:extLst>
              <a:ext uri="{FF2B5EF4-FFF2-40B4-BE49-F238E27FC236}">
                <a16:creationId xmlns:a16="http://schemas.microsoft.com/office/drawing/2014/main" id="{AEE623C2-E6CB-4776-A5CE-5A5A4D6572EB}"/>
              </a:ext>
            </a:extLst>
          </p:cNvPr>
          <p:cNvSpPr>
            <a:spLocks noGrp="1"/>
          </p:cNvSpPr>
          <p:nvPr>
            <p:ph idx="1"/>
          </p:nvPr>
        </p:nvSpPr>
        <p:spPr>
          <a:xfrm>
            <a:off x="676657" y="2011680"/>
            <a:ext cx="7000494" cy="3766185"/>
          </a:xfrm>
        </p:spPr>
        <p:txBody>
          <a:bodyPr>
            <a:normAutofit/>
          </a:bodyPr>
          <a:lstStyle/>
          <a:p>
            <a:pPr>
              <a:buFont typeface="Arial" panose="020B0604020202020204" pitchFamily="34" charset="0"/>
              <a:buChar char="•"/>
            </a:pPr>
            <a:r>
              <a:rPr lang="en-US" dirty="0"/>
              <a:t> Be prepared to change your self-care routine as your needs change. </a:t>
            </a:r>
          </a:p>
          <a:p>
            <a:pPr>
              <a:buFont typeface="Arial" panose="020B0604020202020204" pitchFamily="34" charset="0"/>
              <a:buChar char="•"/>
            </a:pPr>
            <a:r>
              <a:rPr lang="en-US" dirty="0"/>
              <a:t> Be your own best advocate. </a:t>
            </a:r>
          </a:p>
          <a:p>
            <a:pPr>
              <a:buFont typeface="Arial" panose="020B0604020202020204" pitchFamily="34" charset="0"/>
              <a:buChar char="•"/>
            </a:pPr>
            <a:r>
              <a:rPr lang="en-US" dirty="0"/>
              <a:t> Find those who can help support you in your self-care journey—and it is a journey, not a destination. You will never reach “peak self-care.”</a:t>
            </a:r>
          </a:p>
          <a:p>
            <a:pPr>
              <a:buFont typeface="Arial" panose="020B0604020202020204" pitchFamily="34" charset="0"/>
              <a:buChar char="•"/>
            </a:pPr>
            <a:r>
              <a:rPr lang="en-US" dirty="0"/>
              <a:t> Use your resources, set boundaries, and know when to seek out professional services.</a:t>
            </a:r>
          </a:p>
          <a:p>
            <a:pPr>
              <a:buFont typeface="Arial" panose="020B0604020202020204" pitchFamily="34" charset="0"/>
              <a:buChar char="•"/>
            </a:pPr>
            <a:r>
              <a:rPr lang="en-US" dirty="0"/>
              <a:t> Talk about it with others. Let’s normalize self-care! </a:t>
            </a:r>
          </a:p>
        </p:txBody>
      </p:sp>
      <p:pic>
        <p:nvPicPr>
          <p:cNvPr id="6" name="Picture 5" descr="Text&#10;&#10;Description automatically generated">
            <a:extLst>
              <a:ext uri="{FF2B5EF4-FFF2-40B4-BE49-F238E27FC236}">
                <a16:creationId xmlns:a16="http://schemas.microsoft.com/office/drawing/2014/main" id="{D16C5236-E347-41BA-9564-7D365FCAE66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94387" y="2924175"/>
            <a:ext cx="4121574" cy="1545590"/>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3630640744"/>
      </p:ext>
    </p:extLst>
  </p:cSld>
  <p:clrMapOvr>
    <a:overrideClrMapping bg1="dk1" tx1="lt1" bg2="dk2" tx2="lt2" accent1="accent1" accent2="accent2" accent3="accent3" accent4="accent4" accent5="accent5" accent6="accent6" hlink="hlink" folHlink="folHlink"/>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950FAA0-D41F-48DB-A462-0A15C21608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8545A19A-C47B-4BD3-8D7C-DADE4750E191}"/>
              </a:ext>
            </a:extLst>
          </p:cNvPr>
          <p:cNvSpPr>
            <a:spLocks noGrp="1"/>
          </p:cNvSpPr>
          <p:nvPr>
            <p:ph type="title"/>
          </p:nvPr>
        </p:nvSpPr>
        <p:spPr>
          <a:xfrm>
            <a:off x="5087738" y="770467"/>
            <a:ext cx="6298065" cy="3352800"/>
          </a:xfrm>
        </p:spPr>
        <p:txBody>
          <a:bodyPr vert="horz" lIns="91440" tIns="45720" rIns="91440" bIns="45720" rtlCol="0" anchor="b">
            <a:normAutofit/>
          </a:bodyPr>
          <a:lstStyle/>
          <a:p>
            <a:pPr>
              <a:lnSpc>
                <a:spcPct val="80000"/>
              </a:lnSpc>
            </a:pPr>
            <a:r>
              <a:rPr lang="en-US" sz="8800" dirty="0">
                <a:solidFill>
                  <a:srgbClr val="FFFFFF"/>
                </a:solidFill>
              </a:rPr>
              <a:t>Questions?	</a:t>
            </a:r>
          </a:p>
        </p:txBody>
      </p:sp>
      <p:sp>
        <p:nvSpPr>
          <p:cNvPr id="3" name="Content Placeholder 2">
            <a:extLst>
              <a:ext uri="{FF2B5EF4-FFF2-40B4-BE49-F238E27FC236}">
                <a16:creationId xmlns:a16="http://schemas.microsoft.com/office/drawing/2014/main" id="{9145F19E-EC83-497E-B7A6-AC9837734EF0}"/>
              </a:ext>
            </a:extLst>
          </p:cNvPr>
          <p:cNvSpPr>
            <a:spLocks noGrp="1"/>
          </p:cNvSpPr>
          <p:nvPr>
            <p:ph idx="1"/>
          </p:nvPr>
        </p:nvSpPr>
        <p:spPr>
          <a:xfrm>
            <a:off x="5168264" y="4206876"/>
            <a:ext cx="5437067" cy="1645920"/>
          </a:xfrm>
        </p:spPr>
        <p:txBody>
          <a:bodyPr vert="horz" lIns="91440" tIns="45720" rIns="91440" bIns="45720" rtlCol="0">
            <a:normAutofit/>
          </a:bodyPr>
          <a:lstStyle/>
          <a:p>
            <a:pPr marL="0" indent="0">
              <a:buNone/>
            </a:pPr>
            <a:r>
              <a:rPr lang="en-US" sz="3200" dirty="0">
                <a:solidFill>
                  <a:schemeClr val="bg1"/>
                </a:solidFill>
                <a:latin typeface="+mj-lt"/>
              </a:rPr>
              <a:t>For follow up: </a:t>
            </a:r>
            <a:r>
              <a:rPr lang="en-US" sz="3200" dirty="0">
                <a:solidFill>
                  <a:schemeClr val="accent1">
                    <a:lumMod val="20000"/>
                    <a:lumOff val="80000"/>
                  </a:schemeClr>
                </a:solidFill>
                <a:latin typeface="+mj-lt"/>
                <a:hlinkClick r:id="rId3">
                  <a:extLst>
                    <a:ext uri="{A12FA001-AC4F-418D-AE19-62706E023703}">
                      <ahyp:hlinkClr xmlns:ahyp="http://schemas.microsoft.com/office/drawing/2018/hyperlinkcolor" val="tx"/>
                    </a:ext>
                  </a:extLst>
                </a:hlinkClick>
              </a:rPr>
              <a:t>thornla@ecu.edu</a:t>
            </a:r>
            <a:r>
              <a:rPr lang="en-US" sz="3200" dirty="0">
                <a:solidFill>
                  <a:schemeClr val="accent1">
                    <a:lumMod val="20000"/>
                    <a:lumOff val="80000"/>
                  </a:schemeClr>
                </a:solidFill>
                <a:latin typeface="+mj-lt"/>
              </a:rPr>
              <a:t> </a:t>
            </a:r>
          </a:p>
        </p:txBody>
      </p:sp>
      <p:pic>
        <p:nvPicPr>
          <p:cNvPr id="5" name="Picture 4">
            <a:extLst>
              <a:ext uri="{FF2B5EF4-FFF2-40B4-BE49-F238E27FC236}">
                <a16:creationId xmlns:a16="http://schemas.microsoft.com/office/drawing/2014/main" id="{6CD87E5B-20C4-4448-BCCB-653071FE08BD}"/>
              </a:ext>
            </a:extLst>
          </p:cNvPr>
          <p:cNvPicPr>
            <a:picLocks noChangeAspect="1"/>
          </p:cNvPicPr>
          <p:nvPr/>
        </p:nvPicPr>
        <p:blipFill rotWithShape="1">
          <a:blip r:embed="rId4"/>
          <a:srcRect l="44714" r="4720" b="-2"/>
          <a:stretch/>
        </p:blipFill>
        <p:spPr>
          <a:xfrm>
            <a:off x="-10288" y="10"/>
            <a:ext cx="4628007" cy="6864408"/>
          </a:xfrm>
          <a:prstGeom prst="rect">
            <a:avLst/>
          </a:prstGeom>
        </p:spPr>
      </p:pic>
    </p:spTree>
    <p:extLst>
      <p:ext uri="{BB962C8B-B14F-4D97-AF65-F5344CB8AC3E}">
        <p14:creationId xmlns:p14="http://schemas.microsoft.com/office/powerpoint/2010/main" val="13132668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6C5316-2A39-4FC2-8C1D-E458ABE45F7E}"/>
              </a:ext>
            </a:extLst>
          </p:cNvPr>
          <p:cNvSpPr>
            <a:spLocks noGrp="1"/>
          </p:cNvSpPr>
          <p:nvPr>
            <p:ph type="title"/>
          </p:nvPr>
        </p:nvSpPr>
        <p:spPr/>
        <p:txBody>
          <a:bodyPr/>
          <a:lstStyle/>
          <a:p>
            <a:r>
              <a:rPr lang="en-US" dirty="0"/>
              <a:t>What has COVID-19 taught you about self-care?</a:t>
            </a:r>
          </a:p>
        </p:txBody>
      </p:sp>
      <p:pic>
        <p:nvPicPr>
          <p:cNvPr id="5" name="Content Placeholder 4" descr="Graphical user interface, text, application, chat or text message&#10;&#10;Description automatically generated">
            <a:extLst>
              <a:ext uri="{FF2B5EF4-FFF2-40B4-BE49-F238E27FC236}">
                <a16:creationId xmlns:a16="http://schemas.microsoft.com/office/drawing/2014/main" id="{9B4222BF-C9B8-46F5-942A-4A6182D7EF83}"/>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679302" y="2237438"/>
            <a:ext cx="4747671" cy="3314987"/>
          </a:xfrm>
        </p:spPr>
      </p:pic>
    </p:spTree>
    <p:extLst>
      <p:ext uri="{BB962C8B-B14F-4D97-AF65-F5344CB8AC3E}">
        <p14:creationId xmlns:p14="http://schemas.microsoft.com/office/powerpoint/2010/main" val="22794639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AA97F6A-9688-4082-836D-44CD2CE97E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20840" y="0"/>
            <a:ext cx="5471160" cy="6858000"/>
          </a:xfrm>
          <a:prstGeom prst="rect">
            <a:avLst/>
          </a:prstGeom>
          <a:solidFill>
            <a:schemeClr val="bg1">
              <a:lumMod val="8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2160710-120B-4D56-9F10-EF48F0299202}"/>
              </a:ext>
            </a:extLst>
          </p:cNvPr>
          <p:cNvSpPr>
            <a:spLocks noGrp="1"/>
          </p:cNvSpPr>
          <p:nvPr>
            <p:ph type="title"/>
          </p:nvPr>
        </p:nvSpPr>
        <p:spPr>
          <a:xfrm>
            <a:off x="7197213" y="499533"/>
            <a:ext cx="4345858" cy="1658198"/>
          </a:xfrm>
        </p:spPr>
        <p:txBody>
          <a:bodyPr>
            <a:normAutofit/>
          </a:bodyPr>
          <a:lstStyle/>
          <a:p>
            <a:r>
              <a:rPr lang="en-US" sz="3700"/>
              <a:t>Stress and self-care and crisis management and surge capacity…</a:t>
            </a:r>
          </a:p>
        </p:txBody>
      </p:sp>
      <p:pic>
        <p:nvPicPr>
          <p:cNvPr id="5" name="Picture 4" descr="Logo&#10;&#10;Description automatically generated">
            <a:extLst>
              <a:ext uri="{FF2B5EF4-FFF2-40B4-BE49-F238E27FC236}">
                <a16:creationId xmlns:a16="http://schemas.microsoft.com/office/drawing/2014/main" id="{85A3DA0F-72D0-4BCC-A8FE-782B16EEB418}"/>
              </a:ext>
            </a:extLst>
          </p:cNvPr>
          <p:cNvPicPr>
            <a:picLocks noChangeAspect="1"/>
          </p:cNvPicPr>
          <p:nvPr/>
        </p:nvPicPr>
        <p:blipFill rotWithShape="1">
          <a:blip r:embed="rId3">
            <a:extLst>
              <a:ext uri="{28A0092B-C50C-407E-A947-70E740481C1C}">
                <a14:useLocalDpi xmlns:a14="http://schemas.microsoft.com/office/drawing/2010/main" val="0"/>
              </a:ext>
            </a:extLst>
          </a:blip>
          <a:srcRect t="18116" b="37391"/>
          <a:stretch/>
        </p:blipFill>
        <p:spPr>
          <a:xfrm>
            <a:off x="643192" y="646718"/>
            <a:ext cx="5451627" cy="5244524"/>
          </a:xfrm>
          <a:prstGeom prst="rect">
            <a:avLst/>
          </a:prstGeom>
        </p:spPr>
      </p:pic>
      <p:sp>
        <p:nvSpPr>
          <p:cNvPr id="3" name="Content Placeholder 2">
            <a:extLst>
              <a:ext uri="{FF2B5EF4-FFF2-40B4-BE49-F238E27FC236}">
                <a16:creationId xmlns:a16="http://schemas.microsoft.com/office/drawing/2014/main" id="{460524E9-0DD4-4C20-BDF0-938CC1374FA6}"/>
              </a:ext>
            </a:extLst>
          </p:cNvPr>
          <p:cNvSpPr>
            <a:spLocks noGrp="1"/>
          </p:cNvSpPr>
          <p:nvPr>
            <p:ph idx="1"/>
          </p:nvPr>
        </p:nvSpPr>
        <p:spPr>
          <a:xfrm>
            <a:off x="7283491" y="2399306"/>
            <a:ext cx="4345858" cy="3864732"/>
          </a:xfrm>
        </p:spPr>
        <p:txBody>
          <a:bodyPr>
            <a:normAutofit/>
          </a:bodyPr>
          <a:lstStyle/>
          <a:p>
            <a:r>
              <a:rPr lang="en-US" dirty="0"/>
              <a:t>“Surge capacity is a collection of adaptive systems — mental and physical — that humans draw on for short-term survival in acutely stressful situations, such as natural disasters. But natural disasters occur over a short period, even if recovery is long. Pandemics are different — the disaster itself stretches out indefinitely.”</a:t>
            </a:r>
          </a:p>
          <a:p>
            <a:pPr lvl="8"/>
            <a:r>
              <a:rPr lang="en-US" dirty="0"/>
              <a:t>- Tara </a:t>
            </a:r>
            <a:r>
              <a:rPr lang="en-US" dirty="0" err="1"/>
              <a:t>Haelle</a:t>
            </a:r>
            <a:endParaRPr lang="en-US" dirty="0"/>
          </a:p>
          <a:p>
            <a:pPr lvl="8"/>
            <a:endParaRPr lang="en-US" dirty="0"/>
          </a:p>
          <a:p>
            <a:pPr lvl="8"/>
            <a:endParaRPr lang="en-US" dirty="0"/>
          </a:p>
        </p:txBody>
      </p:sp>
    </p:spTree>
    <p:extLst>
      <p:ext uri="{BB962C8B-B14F-4D97-AF65-F5344CB8AC3E}">
        <p14:creationId xmlns:p14="http://schemas.microsoft.com/office/powerpoint/2010/main" val="33336320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936FD8C-AFAD-4D71-8838-D5AF061BEB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15336E48-65F5-4B16-A405-C395F0E85633}"/>
              </a:ext>
            </a:extLst>
          </p:cNvPr>
          <p:cNvSpPr>
            <a:spLocks noGrp="1"/>
          </p:cNvSpPr>
          <p:nvPr>
            <p:ph type="title"/>
          </p:nvPr>
        </p:nvSpPr>
        <p:spPr>
          <a:xfrm>
            <a:off x="8222955" y="770467"/>
            <a:ext cx="3467051" cy="3352800"/>
          </a:xfrm>
        </p:spPr>
        <p:txBody>
          <a:bodyPr vert="horz" lIns="91440" tIns="45720" rIns="91440" bIns="45720" rtlCol="0" anchor="b">
            <a:normAutofit/>
          </a:bodyPr>
          <a:lstStyle/>
          <a:p>
            <a:pPr>
              <a:lnSpc>
                <a:spcPct val="80000"/>
              </a:lnSpc>
            </a:pPr>
            <a:r>
              <a:rPr lang="en-US" sz="6000" dirty="0">
                <a:solidFill>
                  <a:srgbClr val="FFFFFF"/>
                </a:solidFill>
              </a:rPr>
              <a:t>Time to check in…</a:t>
            </a:r>
          </a:p>
        </p:txBody>
      </p:sp>
      <p:sp>
        <p:nvSpPr>
          <p:cNvPr id="12" name="Rectangle 11">
            <a:extLst>
              <a:ext uri="{FF2B5EF4-FFF2-40B4-BE49-F238E27FC236}">
                <a16:creationId xmlns:a16="http://schemas.microsoft.com/office/drawing/2014/main" id="{2273D9A5-4513-4BC3-9684-3C9E726FEC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552944"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Text&#10;&#10;Description automatically generated">
            <a:extLst>
              <a:ext uri="{FF2B5EF4-FFF2-40B4-BE49-F238E27FC236}">
                <a16:creationId xmlns:a16="http://schemas.microsoft.com/office/drawing/2014/main" id="{46310CA5-2A02-4DB0-B293-94A9F168CBD7}"/>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6149"/>
          <a:stretch/>
        </p:blipFill>
        <p:spPr>
          <a:xfrm>
            <a:off x="1260246" y="592497"/>
            <a:ext cx="4835754" cy="5673005"/>
          </a:xfrm>
          <a:prstGeom prst="rect">
            <a:avLst/>
          </a:prstGeom>
          <a:ln w="38100" cap="sq">
            <a:solidFill>
              <a:schemeClr val="accent1"/>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3687988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8936FD8C-AFAD-4D71-8838-D5AF061BEB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689B2DDA-940C-41DF-B74D-12BE594105FE}"/>
              </a:ext>
            </a:extLst>
          </p:cNvPr>
          <p:cNvSpPr>
            <a:spLocks noGrp="1"/>
          </p:cNvSpPr>
          <p:nvPr>
            <p:ph type="title"/>
          </p:nvPr>
        </p:nvSpPr>
        <p:spPr>
          <a:xfrm>
            <a:off x="603504" y="770467"/>
            <a:ext cx="3467051" cy="3352800"/>
          </a:xfrm>
        </p:spPr>
        <p:txBody>
          <a:bodyPr vert="horz" lIns="91440" tIns="45720" rIns="91440" bIns="45720" rtlCol="0" anchor="b">
            <a:normAutofit/>
          </a:bodyPr>
          <a:lstStyle/>
          <a:p>
            <a:pPr>
              <a:lnSpc>
                <a:spcPct val="80000"/>
              </a:lnSpc>
            </a:pPr>
            <a:r>
              <a:rPr lang="en-US" sz="6000" dirty="0">
                <a:solidFill>
                  <a:srgbClr val="FFFFFF"/>
                </a:solidFill>
              </a:rPr>
              <a:t>Signs of burning out</a:t>
            </a:r>
          </a:p>
        </p:txBody>
      </p:sp>
      <p:sp>
        <p:nvSpPr>
          <p:cNvPr id="17" name="Rectangle 16">
            <a:extLst>
              <a:ext uri="{FF2B5EF4-FFF2-40B4-BE49-F238E27FC236}">
                <a16:creationId xmlns:a16="http://schemas.microsoft.com/office/drawing/2014/main" id="{DFACF551-333C-4400-9712-C8D645B65A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Diagram&#10;&#10;Description automatically generated">
            <a:extLst>
              <a:ext uri="{FF2B5EF4-FFF2-40B4-BE49-F238E27FC236}">
                <a16:creationId xmlns:a16="http://schemas.microsoft.com/office/drawing/2014/main" id="{548E2755-E55A-4C1F-AAD3-2F5A3F57D371}"/>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7326" t="26840" r="5147" b="33884"/>
          <a:stretch/>
        </p:blipFill>
        <p:spPr>
          <a:xfrm>
            <a:off x="5559016" y="629265"/>
            <a:ext cx="5713023" cy="5542935"/>
          </a:xfrm>
          <a:prstGeom prst="rect">
            <a:avLst/>
          </a:prstGeom>
        </p:spPr>
      </p:pic>
    </p:spTree>
    <p:extLst>
      <p:ext uri="{BB962C8B-B14F-4D97-AF65-F5344CB8AC3E}">
        <p14:creationId xmlns:p14="http://schemas.microsoft.com/office/powerpoint/2010/main" val="42279642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B89B6DBE-5EB1-4977-8210-379351EE94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5992" y="0"/>
            <a:ext cx="4636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A7DB5A4-2ACA-4CDA-A320-E29195DB29F3}"/>
              </a:ext>
            </a:extLst>
          </p:cNvPr>
          <p:cNvSpPr>
            <a:spLocks noGrp="1"/>
          </p:cNvSpPr>
          <p:nvPr>
            <p:ph type="title"/>
          </p:nvPr>
        </p:nvSpPr>
        <p:spPr>
          <a:xfrm>
            <a:off x="8173212" y="499533"/>
            <a:ext cx="3401568" cy="3777192"/>
          </a:xfrm>
        </p:spPr>
        <p:txBody>
          <a:bodyPr anchor="b">
            <a:normAutofit/>
          </a:bodyPr>
          <a:lstStyle/>
          <a:p>
            <a:r>
              <a:rPr lang="en-US" sz="6000" dirty="0">
                <a:solidFill>
                  <a:srgbClr val="FFFFFF"/>
                </a:solidFill>
              </a:rPr>
              <a:t>Where do you fall?</a:t>
            </a:r>
          </a:p>
        </p:txBody>
      </p:sp>
      <p:pic>
        <p:nvPicPr>
          <p:cNvPr id="4" name="Content Placeholder 3" descr="A picture containing table&#10;&#10;Description automatically generated">
            <a:extLst>
              <a:ext uri="{FF2B5EF4-FFF2-40B4-BE49-F238E27FC236}">
                <a16:creationId xmlns:a16="http://schemas.microsoft.com/office/drawing/2014/main" id="{E8D86EE9-43F6-4A1D-BD4F-1243504D04EC}"/>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92960" y="139237"/>
            <a:ext cx="6445812" cy="6718763"/>
          </a:xfrm>
        </p:spPr>
      </p:pic>
    </p:spTree>
    <p:extLst>
      <p:ext uri="{BB962C8B-B14F-4D97-AF65-F5344CB8AC3E}">
        <p14:creationId xmlns:p14="http://schemas.microsoft.com/office/powerpoint/2010/main" val="11384306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2AA97F6A-9688-4082-836D-44CD2CE97E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20840" y="0"/>
            <a:ext cx="5471160" cy="6858000"/>
          </a:xfrm>
          <a:prstGeom prst="rect">
            <a:avLst/>
          </a:prstGeom>
          <a:solidFill>
            <a:schemeClr val="bg1">
              <a:lumMod val="8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ACA00BB-1FA8-4F3E-AB7A-F9255E4F168B}"/>
              </a:ext>
            </a:extLst>
          </p:cNvPr>
          <p:cNvSpPr>
            <a:spLocks noGrp="1"/>
          </p:cNvSpPr>
          <p:nvPr>
            <p:ph type="title"/>
          </p:nvPr>
        </p:nvSpPr>
        <p:spPr>
          <a:xfrm>
            <a:off x="7197213" y="499533"/>
            <a:ext cx="4345858" cy="1658198"/>
          </a:xfrm>
        </p:spPr>
        <p:txBody>
          <a:bodyPr>
            <a:normAutofit/>
          </a:bodyPr>
          <a:lstStyle/>
          <a:p>
            <a:r>
              <a:rPr lang="en-US" sz="4800"/>
              <a:t>Pandemic fatigue and burnout</a:t>
            </a:r>
          </a:p>
        </p:txBody>
      </p:sp>
      <p:pic>
        <p:nvPicPr>
          <p:cNvPr id="7" name="Picture 6">
            <a:extLst>
              <a:ext uri="{FF2B5EF4-FFF2-40B4-BE49-F238E27FC236}">
                <a16:creationId xmlns:a16="http://schemas.microsoft.com/office/drawing/2014/main" id="{D89E7C72-31F4-4B19-BA47-20F4AC1B13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3192" y="877078"/>
            <a:ext cx="5451627" cy="4783803"/>
          </a:xfrm>
          <a:prstGeom prst="rect">
            <a:avLst/>
          </a:prstGeom>
        </p:spPr>
      </p:pic>
      <p:sp>
        <p:nvSpPr>
          <p:cNvPr id="11" name="Content Placeholder 10">
            <a:extLst>
              <a:ext uri="{FF2B5EF4-FFF2-40B4-BE49-F238E27FC236}">
                <a16:creationId xmlns:a16="http://schemas.microsoft.com/office/drawing/2014/main" id="{98C0B192-7FC2-4960-9985-8C4F0A14B42F}"/>
              </a:ext>
            </a:extLst>
          </p:cNvPr>
          <p:cNvSpPr>
            <a:spLocks noGrp="1"/>
          </p:cNvSpPr>
          <p:nvPr>
            <p:ph idx="1"/>
          </p:nvPr>
        </p:nvSpPr>
        <p:spPr>
          <a:xfrm>
            <a:off x="7197213" y="2011680"/>
            <a:ext cx="4345858" cy="3864732"/>
          </a:xfrm>
        </p:spPr>
        <p:txBody>
          <a:bodyPr>
            <a:normAutofit/>
          </a:bodyPr>
          <a:lstStyle/>
          <a:p>
            <a:r>
              <a:rPr lang="en-US" sz="2000" dirty="0"/>
              <a:t>Most of us just spent our summers working overtime to ensure that the campus was ready — in whatever format that entailed — for the fall. </a:t>
            </a:r>
          </a:p>
          <a:p>
            <a:r>
              <a:rPr lang="en-US" sz="2000" dirty="0"/>
              <a:t>Many staff members were required to put their health and safety on the line to be on the campus, while others had to fight for the right to work remotely. Hiring freezes have meant more work with fewer people. Wage freezes and furloughs have stretched us to our limits.</a:t>
            </a:r>
          </a:p>
          <a:p>
            <a:r>
              <a:rPr lang="en-US" sz="2000" dirty="0"/>
              <a:t>In short: The staff are not OK.</a:t>
            </a:r>
          </a:p>
          <a:p>
            <a:endParaRPr lang="en-US" sz="2000" dirty="0"/>
          </a:p>
        </p:txBody>
      </p:sp>
    </p:spTree>
    <p:extLst>
      <p:ext uri="{BB962C8B-B14F-4D97-AF65-F5344CB8AC3E}">
        <p14:creationId xmlns:p14="http://schemas.microsoft.com/office/powerpoint/2010/main" val="1156265155"/>
      </p:ext>
    </p:extLst>
  </p:cSld>
  <p:clrMapOvr>
    <a:masterClrMapping/>
  </p:clrMapOvr>
</p:sld>
</file>

<file path=ppt/theme/theme1.xml><?xml version="1.0" encoding="utf-8"?>
<a:theme xmlns:a="http://schemas.openxmlformats.org/drawingml/2006/main" name="Metropolitan">
  <a:themeElements>
    <a:clrScheme name="Metropolitan">
      <a:dk1>
        <a:sysClr val="windowText" lastClr="000000"/>
      </a:dk1>
      <a:lt1>
        <a:sysClr val="window" lastClr="FFFFFF"/>
      </a:lt1>
      <a:dk2>
        <a:srgbClr val="212121"/>
      </a:dk2>
      <a:lt2>
        <a:srgbClr val="636363"/>
      </a:lt2>
      <a:accent1>
        <a:srgbClr val="F03B5E"/>
      </a:accent1>
      <a:accent2>
        <a:srgbClr val="DC6FEC"/>
      </a:accent2>
      <a:accent3>
        <a:srgbClr val="60B1F2"/>
      </a:accent3>
      <a:accent4>
        <a:srgbClr val="6AD5BB"/>
      </a:accent4>
      <a:accent5>
        <a:srgbClr val="E8AB4E"/>
      </a:accent5>
      <a:accent6>
        <a:srgbClr val="F56447"/>
      </a:accent6>
      <a:hlink>
        <a:srgbClr val="8F8F8F"/>
      </a:hlink>
      <a:folHlink>
        <a:srgbClr val="A5A5A5"/>
      </a:folHlink>
    </a:clrScheme>
    <a:fontScheme name="Metropolitan">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Metropolitan">
      <a:fillStyleLst>
        <a:solidFill>
          <a:schemeClr val="phClr"/>
        </a:solidFill>
        <a:gradFill rotWithShape="1">
          <a:gsLst>
            <a:gs pos="0">
              <a:schemeClr val="phClr">
                <a:tint val="70000"/>
                <a:satMod val="100000"/>
                <a:lumMod val="110000"/>
              </a:schemeClr>
            </a:gs>
            <a:gs pos="50000">
              <a:schemeClr val="phClr">
                <a:tint val="75000"/>
                <a:satMod val="101000"/>
                <a:lumMod val="105000"/>
              </a:schemeClr>
            </a:gs>
            <a:gs pos="100000">
              <a:schemeClr val="phClr">
                <a:tint val="82000"/>
                <a:satMod val="104000"/>
                <a:lumMod val="105000"/>
              </a:schemeClr>
            </a:gs>
          </a:gsLst>
          <a:lin ang="2700000" scaled="0"/>
        </a:gradFill>
        <a:gradFill rotWithShape="1">
          <a:gsLst>
            <a:gs pos="0">
              <a:schemeClr val="phClr">
                <a:tint val="97000"/>
                <a:satMod val="100000"/>
                <a:lumMod val="102000"/>
              </a:schemeClr>
            </a:gs>
            <a:gs pos="50000">
              <a:schemeClr val="phClr">
                <a:shade val="100000"/>
                <a:satMod val="100000"/>
                <a:lumMod val="100000"/>
              </a:schemeClr>
            </a:gs>
            <a:gs pos="100000">
              <a:schemeClr val="phClr">
                <a:shade val="80000"/>
                <a:satMod val="100000"/>
                <a:lumMod val="99000"/>
              </a:schemeClr>
            </a:gs>
          </a:gsLst>
          <a:lin ang="27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Metropolitan" id="{4C5440D6-04D2-4954-96CF-F251137069B2}" vid="{33ACF124-275F-44F2-8DE0-0A755069829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1318</TotalTime>
  <Words>2176</Words>
  <Application>Microsoft Office PowerPoint</Application>
  <PresentationFormat>Widescreen</PresentationFormat>
  <Paragraphs>178</Paragraphs>
  <Slides>39</Slides>
  <Notes>39</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39</vt:i4>
      </vt:variant>
    </vt:vector>
  </HeadingPairs>
  <TitlesOfParts>
    <vt:vector size="44" baseType="lpstr">
      <vt:lpstr>Arial</vt:lpstr>
      <vt:lpstr>Calibri</vt:lpstr>
      <vt:lpstr>Calibri Light</vt:lpstr>
      <vt:lpstr>Garamond</vt:lpstr>
      <vt:lpstr>Metropolitan</vt:lpstr>
      <vt:lpstr>Self-Care and COVID-19: How are we “really” doing? </vt:lpstr>
      <vt:lpstr>The Story of this Presentation</vt:lpstr>
      <vt:lpstr>“Quarantine Question” Fridays</vt:lpstr>
      <vt:lpstr>What has COVID-19 taught you about self-care?</vt:lpstr>
      <vt:lpstr>Stress and self-care and crisis management and surge capacity…</vt:lpstr>
      <vt:lpstr>Time to check in…</vt:lpstr>
      <vt:lpstr>Signs of burning out</vt:lpstr>
      <vt:lpstr>Where do you fall?</vt:lpstr>
      <vt:lpstr>Pandemic fatigue and burnout</vt:lpstr>
      <vt:lpstr>Pandemic fatigue and burnout</vt:lpstr>
      <vt:lpstr>Pandemic fatigue and burnout</vt:lpstr>
      <vt:lpstr>Decision fatigue</vt:lpstr>
      <vt:lpstr>Lack of structure, routine &amp; boundaries</vt:lpstr>
      <vt:lpstr>Ambiguous loss</vt:lpstr>
      <vt:lpstr>ECU COVID-19 Impact Survey</vt:lpstr>
      <vt:lpstr>Acknowledging that our experiences will vary….</vt:lpstr>
      <vt:lpstr>And that no one has all the answers, but we do know this: </vt:lpstr>
      <vt:lpstr>The internalized stress and burnout from COVID-19 has the potential to negatively impact generations. </vt:lpstr>
      <vt:lpstr>It’s time to pause and  re-evaluate.</vt:lpstr>
      <vt:lpstr>Take a moment and consider…</vt:lpstr>
      <vt:lpstr>Thinking about who we choose to be…</vt:lpstr>
      <vt:lpstr>Thinking about what we can control…</vt:lpstr>
      <vt:lpstr>And finding ways to incorporate self-care in meaningful, intentional steps that work for you as an individual</vt:lpstr>
      <vt:lpstr>So… what is self-care? </vt:lpstr>
      <vt:lpstr>What is self-care NOT? </vt:lpstr>
      <vt:lpstr>So what did the Facebook collective say about self-care? </vt:lpstr>
      <vt:lpstr>COVID-19 and Self-Care</vt:lpstr>
      <vt:lpstr>COVID-19 and Self-Care</vt:lpstr>
      <vt:lpstr>COVID-19 and Self-Care</vt:lpstr>
      <vt:lpstr>COVID-19 and Self-Care</vt:lpstr>
      <vt:lpstr>COVID-19 and Self-Care </vt:lpstr>
      <vt:lpstr>Take a minute to check in</vt:lpstr>
      <vt:lpstr>Resources</vt:lpstr>
      <vt:lpstr>UNC System Office Resilience Website </vt:lpstr>
      <vt:lpstr>Faculty &amp; Staff Assistance Program</vt:lpstr>
      <vt:lpstr>Employee Wellness Institute</vt:lpstr>
      <vt:lpstr>Articles referenced </vt:lpstr>
      <vt:lpstr>Final thoughts</vt:lpstr>
      <vt:lpstr>Questions?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Self-Care and COVID-19: How are we “really” doing? </dc:title>
  <dc:creator>Thorn, Lauren</dc:creator>
  <cp:lastModifiedBy>Thorn, Lauren</cp:lastModifiedBy>
  <cp:revision>2</cp:revision>
  <cp:lastPrinted>2021-01-28T20:59:06Z</cp:lastPrinted>
  <dcterms:created xsi:type="dcterms:W3CDTF">2021-01-25T00:08:52Z</dcterms:created>
  <dcterms:modified xsi:type="dcterms:W3CDTF">2021-01-29T18:50:35Z</dcterms:modified>
</cp:coreProperties>
</file>